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8"/>
  </p:notesMasterIdLst>
  <p:sldIdLst>
    <p:sldId id="260" r:id="rId2"/>
    <p:sldId id="380" r:id="rId3"/>
    <p:sldId id="262" r:id="rId4"/>
    <p:sldId id="265" r:id="rId5"/>
    <p:sldId id="288" r:id="rId6"/>
    <p:sldId id="289" r:id="rId7"/>
    <p:sldId id="271" r:id="rId8"/>
    <p:sldId id="298" r:id="rId9"/>
    <p:sldId id="426" r:id="rId10"/>
    <p:sldId id="382" r:id="rId11"/>
    <p:sldId id="267" r:id="rId12"/>
    <p:sldId id="276" r:id="rId13"/>
    <p:sldId id="337" r:id="rId14"/>
    <p:sldId id="300" r:id="rId15"/>
    <p:sldId id="305" r:id="rId16"/>
    <p:sldId id="306" r:id="rId17"/>
    <p:sldId id="307" r:id="rId18"/>
    <p:sldId id="423" r:id="rId19"/>
    <p:sldId id="270" r:id="rId20"/>
    <p:sldId id="389" r:id="rId21"/>
    <p:sldId id="383" r:id="rId22"/>
    <p:sldId id="419" r:id="rId23"/>
    <p:sldId id="275" r:id="rId24"/>
    <p:sldId id="390" r:id="rId25"/>
    <p:sldId id="387" r:id="rId26"/>
    <p:sldId id="388" r:id="rId27"/>
    <p:sldId id="311" r:id="rId28"/>
    <p:sldId id="316" r:id="rId29"/>
    <p:sldId id="323" r:id="rId30"/>
    <p:sldId id="324" r:id="rId31"/>
    <p:sldId id="325" r:id="rId32"/>
    <p:sldId id="327" r:id="rId33"/>
    <p:sldId id="326" r:id="rId34"/>
    <p:sldId id="328" r:id="rId35"/>
    <p:sldId id="329" r:id="rId36"/>
    <p:sldId id="330" r:id="rId37"/>
    <p:sldId id="331" r:id="rId38"/>
    <p:sldId id="332" r:id="rId39"/>
    <p:sldId id="296" r:id="rId40"/>
    <p:sldId id="333" r:id="rId41"/>
    <p:sldId id="334" r:id="rId42"/>
    <p:sldId id="335" r:id="rId43"/>
    <p:sldId id="336" r:id="rId44"/>
    <p:sldId id="282" r:id="rId45"/>
    <p:sldId id="277" r:id="rId46"/>
    <p:sldId id="318" r:id="rId47"/>
    <p:sldId id="280" r:id="rId48"/>
    <p:sldId id="313" r:id="rId49"/>
    <p:sldId id="384" r:id="rId50"/>
    <p:sldId id="427" r:id="rId51"/>
    <p:sldId id="31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09" r:id="rId61"/>
    <p:sldId id="369" r:id="rId62"/>
    <p:sldId id="308" r:id="rId63"/>
    <p:sldId id="370" r:id="rId64"/>
    <p:sldId id="371" r:id="rId65"/>
    <p:sldId id="372" r:id="rId66"/>
    <p:sldId id="373" r:id="rId67"/>
    <p:sldId id="304" r:id="rId68"/>
    <p:sldId id="303" r:id="rId69"/>
    <p:sldId id="374" r:id="rId70"/>
    <p:sldId id="375" r:id="rId71"/>
    <p:sldId id="376" r:id="rId72"/>
    <p:sldId id="391" r:id="rId73"/>
    <p:sldId id="378" r:id="rId74"/>
    <p:sldId id="379" r:id="rId75"/>
    <p:sldId id="290" r:id="rId76"/>
    <p:sldId id="320" r:id="rId77"/>
    <p:sldId id="321" r:id="rId78"/>
    <p:sldId id="292" r:id="rId79"/>
    <p:sldId id="293" r:id="rId80"/>
    <p:sldId id="314" r:id="rId81"/>
    <p:sldId id="385" r:id="rId82"/>
    <p:sldId id="418" r:id="rId83"/>
    <p:sldId id="355" r:id="rId84"/>
    <p:sldId id="357" r:id="rId85"/>
    <p:sldId id="356" r:id="rId86"/>
    <p:sldId id="354" r:id="rId87"/>
    <p:sldId id="353" r:id="rId88"/>
    <p:sldId id="352" r:id="rId89"/>
    <p:sldId id="350" r:id="rId90"/>
    <p:sldId id="347" r:id="rId91"/>
    <p:sldId id="345" r:id="rId92"/>
    <p:sldId id="344" r:id="rId93"/>
    <p:sldId id="341" r:id="rId94"/>
    <p:sldId id="343" r:id="rId95"/>
    <p:sldId id="342" r:id="rId96"/>
    <p:sldId id="340" r:id="rId97"/>
    <p:sldId id="294" r:id="rId98"/>
    <p:sldId id="339" r:id="rId99"/>
    <p:sldId id="287" r:id="rId100"/>
    <p:sldId id="283" r:id="rId101"/>
    <p:sldId id="284" r:id="rId102"/>
    <p:sldId id="286" r:id="rId103"/>
    <p:sldId id="315" r:id="rId104"/>
    <p:sldId id="386" r:id="rId105"/>
    <p:sldId id="392" r:id="rId106"/>
    <p:sldId id="421" r:id="rId107"/>
    <p:sldId id="401" r:id="rId108"/>
    <p:sldId id="420" r:id="rId109"/>
    <p:sldId id="393" r:id="rId110"/>
    <p:sldId id="394" r:id="rId111"/>
    <p:sldId id="411" r:id="rId112"/>
    <p:sldId id="415" r:id="rId113"/>
    <p:sldId id="416" r:id="rId114"/>
    <p:sldId id="440" r:id="rId115"/>
    <p:sldId id="428" r:id="rId116"/>
    <p:sldId id="403" r:id="rId117"/>
    <p:sldId id="279" r:id="rId118"/>
    <p:sldId id="404" r:id="rId119"/>
    <p:sldId id="405" r:id="rId120"/>
    <p:sldId id="398" r:id="rId121"/>
    <p:sldId id="430" r:id="rId122"/>
    <p:sldId id="431" r:id="rId123"/>
    <p:sldId id="429" r:id="rId124"/>
    <p:sldId id="438" r:id="rId125"/>
    <p:sldId id="406" r:id="rId126"/>
    <p:sldId id="422" r:id="rId127"/>
    <p:sldId id="407" r:id="rId128"/>
    <p:sldId id="408" r:id="rId129"/>
    <p:sldId id="409" r:id="rId130"/>
    <p:sldId id="436" r:id="rId131"/>
    <p:sldId id="435" r:id="rId132"/>
    <p:sldId id="437" r:id="rId133"/>
    <p:sldId id="433" r:id="rId134"/>
    <p:sldId id="434" r:id="rId135"/>
    <p:sldId id="399" r:id="rId136"/>
    <p:sldId id="439" r:id="rId1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4" autoAdjust="0"/>
    <p:restoredTop sz="84848" autoAdjust="0"/>
  </p:normalViewPr>
  <p:slideViewPr>
    <p:cSldViewPr snapToGrid="0">
      <p:cViewPr varScale="1">
        <p:scale>
          <a:sx n="75" d="100"/>
          <a:sy n="75" d="100"/>
        </p:scale>
        <p:origin x="1699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B4BFF-5CF1-485C-B9C6-AB1917B37ED0}" type="datetimeFigureOut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E1D37-D5AE-4D01-AAE0-3E517B6D07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28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36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Remember</a:t>
            </a:r>
            <a:r>
              <a:rPr lang="en-US" altLang="zh-TW" baseline="0" dirty="0" smtClean="0"/>
              <a:t> to say: drawn samples from </a:t>
            </a:r>
            <a:r>
              <a:rPr lang="en-US" altLang="zh-TW" baseline="0" smtClean="0"/>
              <a:t>the pdf p(xi)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56173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74603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9100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479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3145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8344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06872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413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5980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9696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024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60106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00400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5985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80622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4527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9233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78641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41996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87638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74915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735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65297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1361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9271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 addition, to guide more samples to darker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areas, we scale our sampling function with the squared luminance</a:t>
            </a:r>
          </a:p>
          <a:p>
            <a:r>
              <a:rPr lang="en-US" altLang="zh-TW" dirty="0" smtClean="0"/>
              <a:t>of the filtered color. This strategy was also adopted by a previous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approach [</a:t>
            </a:r>
            <a:r>
              <a:rPr lang="en-US" altLang="zh-TW" dirty="0" err="1" smtClean="0"/>
              <a:t>Overbeck</a:t>
            </a:r>
            <a:r>
              <a:rPr lang="en-US" altLang="zh-TW" dirty="0" smtClean="0"/>
              <a:t> et al. 2009] because human eyes are more sensitive to error in dark regions.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466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58961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41 </a:t>
            </a:r>
            <a:r>
              <a:rPr lang="en-US" altLang="zh-TW" dirty="0" err="1" smtClean="0"/>
              <a:t>spp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1928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04683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89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369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08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55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602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736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9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在這裡</a:t>
            </a:r>
            <a:r>
              <a:rPr lang="en-US" altLang="zh-TW" dirty="0" smtClean="0"/>
              <a:t>, rendering</a:t>
            </a:r>
            <a:r>
              <a:rPr lang="zh-TW" altLang="en-US" dirty="0" smtClean="0"/>
              <a:t>指的是從一個三維的場景描述</a:t>
            </a:r>
            <a:r>
              <a:rPr lang="en-US" altLang="zh-TW" dirty="0" smtClean="0"/>
              <a:t>synthesis</a:t>
            </a:r>
            <a:r>
              <a:rPr lang="zh-TW" altLang="en-US" dirty="0" smtClean="0"/>
              <a:t>出一張二維影像的過程</a:t>
            </a:r>
            <a:endParaRPr lang="en-US" altLang="zh-TW" dirty="0" smtClean="0"/>
          </a:p>
          <a:p>
            <a:r>
              <a:rPr lang="zh-TW" altLang="en-US" dirty="0" smtClean="0"/>
              <a:t>我們的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是場景中的</a:t>
            </a:r>
            <a:r>
              <a:rPr lang="en-US" altLang="zh-TW" dirty="0" smtClean="0"/>
              <a:t>geometry,</a:t>
            </a:r>
            <a:r>
              <a:rPr lang="en-US" altLang="zh-TW" baseline="0" dirty="0" smtClean="0"/>
              <a:t> material</a:t>
            </a:r>
            <a:r>
              <a:rPr lang="zh-TW" altLang="en-US" baseline="0" dirty="0" smtClean="0"/>
              <a:t>以及</a:t>
            </a:r>
            <a:r>
              <a:rPr lang="en-US" altLang="zh-TW" baseline="0" dirty="0" smtClean="0"/>
              <a:t>light sources</a:t>
            </a:r>
            <a:r>
              <a:rPr lang="zh-TW" altLang="en-US" baseline="0" dirty="0" smtClean="0"/>
              <a:t>的描述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rendering</a:t>
            </a:r>
            <a:r>
              <a:rPr lang="zh-TW" altLang="en-US" baseline="0" dirty="0" smtClean="0"/>
              <a:t>問的是從一組相機參數對此場景拍照會得到什麼樣的影像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70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74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25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06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280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40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222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584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5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317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9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在這篇論文中我們</a:t>
            </a:r>
            <a:r>
              <a:rPr lang="en-US" altLang="zh-TW" dirty="0" smtClean="0"/>
              <a:t>focus</a:t>
            </a:r>
            <a:r>
              <a:rPr lang="zh-TW" altLang="en-US" dirty="0" smtClean="0"/>
              <a:t>在</a:t>
            </a:r>
            <a:r>
              <a:rPr lang="en-US" altLang="zh-TW" dirty="0" smtClean="0"/>
              <a:t>physically-based rendering. </a:t>
            </a:r>
            <a:r>
              <a:rPr lang="zh-TW" altLang="en-US" dirty="0" smtClean="0"/>
              <a:t>這類的方法根據物理學來模擬光與物體之間的交互作用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283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767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878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72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4783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240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035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751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34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933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88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2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476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936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7556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086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9465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1261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940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7392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9267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1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Simulation (physical simulations</a:t>
            </a:r>
            <a:r>
              <a:rPr lang="en-US" altLang="zh-TW" baseline="0" dirty="0" smtClean="0"/>
              <a:t> like cloth, fluid, etc.) were only about 5% of most film’s computational budget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345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773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71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639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748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3019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0862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463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05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9884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705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movie industry moved from producing 2D to 3D high-definition movies over the past decade, the data required to produce the films increased tremendously. For DreamWorks, the amount of data needed to create a stereoscopic film leaped by 30%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300 and 400 animators worked on "The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Croods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over the past three years. The images, from raw sketches to stereoscopic high-definition shots, required about 250TB of data storage capacity to make, according to Kate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Swanborg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head of enterprise marketing at DreamWorks.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7687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514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這邊要先提一下</a:t>
            </a:r>
            <a:r>
              <a:rPr lang="en-US" altLang="zh-TW" dirty="0" smtClean="0"/>
              <a:t>, </a:t>
            </a:r>
          </a:p>
          <a:p>
            <a:r>
              <a:rPr lang="zh-TW" altLang="en-US" dirty="0" smtClean="0"/>
              <a:t>我們的方法主要目的是要估計</a:t>
            </a:r>
            <a:r>
              <a:rPr lang="en-US" altLang="zh-TW" dirty="0" smtClean="0"/>
              <a:t>surface samples</a:t>
            </a:r>
            <a:r>
              <a:rPr lang="zh-TW" altLang="en-US" dirty="0" smtClean="0"/>
              <a:t>對整張影像的重要性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不重要的</a:t>
            </a:r>
            <a:r>
              <a:rPr lang="en-US" altLang="zh-TW" dirty="0" smtClean="0"/>
              <a:t>surface samples</a:t>
            </a:r>
            <a:r>
              <a:rPr lang="zh-TW" altLang="en-US" dirty="0" smtClean="0"/>
              <a:t>可以省略計算</a:t>
            </a:r>
            <a:endParaRPr lang="en-US" altLang="zh-TW" dirty="0" smtClean="0"/>
          </a:p>
          <a:p>
            <a:r>
              <a:rPr lang="zh-TW" altLang="en-US" dirty="0" smtClean="0"/>
              <a:t>因為場景中的</a:t>
            </a:r>
            <a:r>
              <a:rPr lang="en-US" altLang="zh-TW" dirty="0" smtClean="0"/>
              <a:t>surface samples</a:t>
            </a:r>
            <a:r>
              <a:rPr lang="zh-TW" altLang="en-US" dirty="0" smtClean="0"/>
              <a:t>數目通常太多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我們沒辦法一一決定他們的重要性</a:t>
            </a:r>
            <a:r>
              <a:rPr lang="en-US" altLang="zh-TW" dirty="0" smtClean="0"/>
              <a:t>, </a:t>
            </a:r>
            <a:r>
              <a:rPr lang="zh-TW" altLang="en-US" dirty="0" smtClean="0"/>
              <a:t>同時相似的</a:t>
            </a:r>
            <a:r>
              <a:rPr lang="en-US" altLang="zh-TW" dirty="0" smtClean="0"/>
              <a:t>surface samples</a:t>
            </a:r>
            <a:r>
              <a:rPr lang="zh-TW" altLang="en-US" dirty="0" smtClean="0"/>
              <a:t>又會擁有很高的</a:t>
            </a:r>
            <a:r>
              <a:rPr lang="en-US" altLang="zh-TW" dirty="0" smtClean="0"/>
              <a:t>coherence</a:t>
            </a:r>
          </a:p>
          <a:p>
            <a:r>
              <a:rPr lang="zh-TW" altLang="en-US" dirty="0" smtClean="0"/>
              <a:t>因此我們採用</a:t>
            </a:r>
            <a:r>
              <a:rPr lang="en-US" altLang="zh-TW" dirty="0" smtClean="0"/>
              <a:t>clustering-based</a:t>
            </a:r>
            <a:r>
              <a:rPr lang="zh-TW" altLang="en-US" dirty="0" smtClean="0"/>
              <a:t>的方法</a:t>
            </a:r>
            <a:endParaRPr lang="en-US" altLang="zh-TW" dirty="0" smtClean="0"/>
          </a:p>
          <a:p>
            <a:r>
              <a:rPr lang="zh-TW" altLang="en-US" dirty="0" smtClean="0"/>
              <a:t>也就是說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我們一次考慮一個</a:t>
            </a:r>
            <a:r>
              <a:rPr lang="en-US" altLang="zh-TW" dirty="0" smtClean="0"/>
              <a:t>surface cluster</a:t>
            </a:r>
            <a:r>
              <a:rPr lang="zh-TW" altLang="en-US" dirty="0" smtClean="0"/>
              <a:t>的重要性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538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279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129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5191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5432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413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261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5646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314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這個</a:t>
            </a:r>
            <a:r>
              <a:rPr lang="en-US" altLang="zh-TW" dirty="0" smtClean="0"/>
              <a:t>equation</a:t>
            </a:r>
            <a:r>
              <a:rPr lang="zh-TW" altLang="en-US" dirty="0" smtClean="0"/>
              <a:t>描述的是場景中的一個點</a:t>
            </a:r>
            <a:r>
              <a:rPr lang="en-US" altLang="zh-TW" dirty="0" smtClean="0"/>
              <a:t>x, </a:t>
            </a:r>
            <a:r>
              <a:rPr lang="zh-TW" altLang="en-US" dirty="0" smtClean="0"/>
              <a:t>沿著</a:t>
            </a:r>
            <a:r>
              <a:rPr lang="en-US" altLang="zh-TW" dirty="0" err="1" smtClean="0"/>
              <a:t>wo</a:t>
            </a:r>
            <a:r>
              <a:rPr lang="zh-TW" altLang="en-US" dirty="0" smtClean="0"/>
              <a:t>方向傳遞的能量大小</a:t>
            </a:r>
          </a:p>
          <a:p>
            <a:r>
              <a:rPr lang="zh-TW" altLang="en-US" dirty="0" smtClean="0"/>
              <a:t>造成能量往這個方向傳遞的原因有兩種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如果</a:t>
            </a:r>
            <a:r>
              <a:rPr lang="en-US" altLang="zh-TW" dirty="0" smtClean="0"/>
              <a:t>x</a:t>
            </a:r>
            <a:r>
              <a:rPr lang="zh-TW" altLang="en-US" dirty="0" smtClean="0"/>
              <a:t>是</a:t>
            </a:r>
            <a:r>
              <a:rPr lang="en-US" altLang="zh-TW" dirty="0" smtClean="0"/>
              <a:t>light source</a:t>
            </a:r>
            <a:r>
              <a:rPr lang="zh-TW" altLang="en-US" dirty="0" smtClean="0"/>
              <a:t>的話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他會往</a:t>
            </a:r>
            <a:r>
              <a:rPr lang="en-US" altLang="zh-TW" dirty="0" err="1" smtClean="0"/>
              <a:t>wo</a:t>
            </a:r>
            <a:r>
              <a:rPr lang="zh-TW" altLang="en-US" dirty="0" smtClean="0"/>
              <a:t>發出</a:t>
            </a:r>
            <a:r>
              <a:rPr lang="en-US" altLang="zh-TW" dirty="0" smtClean="0"/>
              <a:t>Le</a:t>
            </a:r>
            <a:r>
              <a:rPr lang="zh-TW" altLang="en-US" dirty="0" smtClean="0"/>
              <a:t>大小的能量</a:t>
            </a:r>
          </a:p>
          <a:p>
            <a:r>
              <a:rPr lang="zh-TW" altLang="en-US" dirty="0" smtClean="0"/>
              <a:t>同時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也有可能是場景中的其他光線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打到</a:t>
            </a:r>
            <a:r>
              <a:rPr lang="en-US" altLang="zh-TW" dirty="0" smtClean="0"/>
              <a:t>x</a:t>
            </a:r>
            <a:r>
              <a:rPr lang="zh-TW" altLang="en-US" dirty="0" smtClean="0"/>
              <a:t>點之後往</a:t>
            </a:r>
            <a:r>
              <a:rPr lang="en-US" altLang="zh-TW" dirty="0" err="1" smtClean="0"/>
              <a:t>wo</a:t>
            </a:r>
            <a:r>
              <a:rPr lang="zh-TW" altLang="en-US" dirty="0" smtClean="0"/>
              <a:t>反射</a:t>
            </a:r>
          </a:p>
          <a:p>
            <a:r>
              <a:rPr lang="zh-TW" altLang="en-US" dirty="0" smtClean="0"/>
              <a:t>對於一條從</a:t>
            </a:r>
            <a:r>
              <a:rPr lang="en-US" altLang="zh-TW" dirty="0" err="1" smtClean="0"/>
              <a:t>wi</a:t>
            </a:r>
            <a:r>
              <a:rPr lang="zh-TW" altLang="en-US" dirty="0" smtClean="0"/>
              <a:t>來的入射光</a:t>
            </a:r>
            <a:r>
              <a:rPr lang="en-US" altLang="zh-TW" dirty="0" smtClean="0"/>
              <a:t>, </a:t>
            </a:r>
            <a:r>
              <a:rPr lang="zh-TW" altLang="en-US" dirty="0" smtClean="0"/>
              <a:t>其造成的貢獻是他的能量</a:t>
            </a:r>
            <a:r>
              <a:rPr lang="en-US" altLang="zh-TW" dirty="0" smtClean="0"/>
              <a:t>Li</a:t>
            </a:r>
            <a:r>
              <a:rPr lang="zh-TW" altLang="en-US" dirty="0" smtClean="0"/>
              <a:t>乘上其往</a:t>
            </a:r>
            <a:r>
              <a:rPr lang="en-US" altLang="zh-TW" dirty="0" err="1" smtClean="0"/>
              <a:t>wo</a:t>
            </a:r>
            <a:r>
              <a:rPr lang="zh-TW" altLang="en-US" dirty="0" smtClean="0"/>
              <a:t>反射的比例</a:t>
            </a:r>
            <a:r>
              <a:rPr lang="en-US" altLang="zh-TW" dirty="0" smtClean="0"/>
              <a:t>(BRDF), </a:t>
            </a:r>
            <a:r>
              <a:rPr lang="zh-TW" altLang="en-US" dirty="0" smtClean="0"/>
              <a:t>再乘上一個</a:t>
            </a:r>
            <a:r>
              <a:rPr lang="en-US" altLang="zh-TW" dirty="0" smtClean="0"/>
              <a:t>cosine theta</a:t>
            </a:r>
          </a:p>
          <a:p>
            <a:r>
              <a:rPr lang="zh-TW" altLang="en-US" dirty="0" smtClean="0"/>
              <a:t>因為要考慮所有的入射角度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我們會以</a:t>
            </a:r>
            <a:r>
              <a:rPr lang="en-US" altLang="zh-TW" dirty="0" smtClean="0"/>
              <a:t>x</a:t>
            </a:r>
            <a:r>
              <a:rPr lang="zh-TW" altLang="en-US" dirty="0" smtClean="0"/>
              <a:t>點的法向量</a:t>
            </a:r>
            <a:r>
              <a:rPr lang="en-US" altLang="zh-TW" dirty="0" smtClean="0"/>
              <a:t>N(x)</a:t>
            </a:r>
            <a:r>
              <a:rPr lang="zh-TW" altLang="en-US" dirty="0" smtClean="0"/>
              <a:t>定義出一個上半球面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將從入射方向</a:t>
            </a:r>
            <a:r>
              <a:rPr lang="en-US" altLang="zh-TW" dirty="0" err="1" smtClean="0"/>
              <a:t>wi</a:t>
            </a:r>
            <a:r>
              <a:rPr lang="zh-TW" altLang="en-US" dirty="0" smtClean="0"/>
              <a:t>進來而往</a:t>
            </a:r>
            <a:r>
              <a:rPr lang="en-US" altLang="zh-TW" dirty="0" err="1" smtClean="0"/>
              <a:t>wo</a:t>
            </a:r>
            <a:r>
              <a:rPr lang="zh-TW" altLang="en-US" dirty="0" smtClean="0"/>
              <a:t>離開的能量積起來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1325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4280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5948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8900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6929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3492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4245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7493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8669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347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96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當我們要透過</a:t>
            </a:r>
            <a:r>
              <a:rPr lang="en-US" altLang="zh-TW" dirty="0" smtClean="0"/>
              <a:t>rendering equation</a:t>
            </a:r>
            <a:r>
              <a:rPr lang="zh-TW" altLang="en-US" dirty="0" smtClean="0"/>
              <a:t>來得到一張影像時</a:t>
            </a:r>
          </a:p>
          <a:p>
            <a:r>
              <a:rPr lang="zh-TW" altLang="en-US" dirty="0" smtClean="0"/>
              <a:t>我們會從場景中的</a:t>
            </a:r>
            <a:r>
              <a:rPr lang="en-US" altLang="zh-TW" dirty="0" smtClean="0"/>
              <a:t>camera</a:t>
            </a:r>
            <a:r>
              <a:rPr lang="zh-TW" altLang="en-US" dirty="0" smtClean="0"/>
              <a:t>透過影像上的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射出一條</a:t>
            </a:r>
            <a:r>
              <a:rPr lang="en-US" altLang="zh-TW" dirty="0" smtClean="0"/>
              <a:t>ray, </a:t>
            </a:r>
            <a:r>
              <a:rPr lang="zh-TW" altLang="en-US" dirty="0" smtClean="0"/>
              <a:t>他會與場景有個交點</a:t>
            </a:r>
            <a:r>
              <a:rPr lang="en-US" altLang="zh-TW" dirty="0" smtClean="0"/>
              <a:t>x</a:t>
            </a:r>
          </a:p>
          <a:p>
            <a:r>
              <a:rPr lang="zh-TW" altLang="en-US" dirty="0" smtClean="0"/>
              <a:t>這個點就是</a:t>
            </a:r>
            <a:r>
              <a:rPr lang="en-US" altLang="zh-TW" dirty="0" smtClean="0"/>
              <a:t>camera</a:t>
            </a:r>
            <a:r>
              <a:rPr lang="zh-TW" altLang="en-US" dirty="0" smtClean="0"/>
              <a:t>透過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應該要看到的物體</a:t>
            </a:r>
            <a:r>
              <a:rPr lang="en-US" altLang="zh-TW" dirty="0" smtClean="0"/>
              <a:t>. </a:t>
            </a:r>
            <a:r>
              <a:rPr lang="zh-TW" altLang="en-US" dirty="0" smtClean="0"/>
              <a:t>我們將</a:t>
            </a:r>
            <a:r>
              <a:rPr lang="en-US" altLang="zh-TW" dirty="0" smtClean="0"/>
              <a:t>x</a:t>
            </a:r>
            <a:r>
              <a:rPr lang="zh-TW" altLang="en-US" dirty="0" smtClean="0"/>
              <a:t>這個點稱為</a:t>
            </a:r>
            <a:r>
              <a:rPr lang="en-US" altLang="zh-TW" dirty="0" smtClean="0"/>
              <a:t>shading point</a:t>
            </a:r>
          </a:p>
          <a:p>
            <a:r>
              <a:rPr lang="zh-TW" altLang="en-US" dirty="0" smtClean="0"/>
              <a:t>我們的目的就是在這點求解</a:t>
            </a:r>
            <a:r>
              <a:rPr lang="en-US" altLang="zh-TW" dirty="0" smtClean="0"/>
              <a:t>rendering equation</a:t>
            </a:r>
            <a:r>
              <a:rPr lang="zh-TW" altLang="en-US" dirty="0" smtClean="0"/>
              <a:t>以得到這條</a:t>
            </a:r>
            <a:r>
              <a:rPr lang="en-US" altLang="zh-TW" dirty="0" smtClean="0"/>
              <a:t>ray, </a:t>
            </a:r>
            <a:r>
              <a:rPr lang="zh-TW" altLang="en-US" dirty="0" smtClean="0"/>
              <a:t>也就是這個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的顏色</a:t>
            </a:r>
          </a:p>
          <a:p>
            <a:r>
              <a:rPr lang="zh-TW" altLang="en-US" dirty="0" smtClean="0"/>
              <a:t>因此我們沿著入射方向將所有沿著</a:t>
            </a:r>
            <a:r>
              <a:rPr lang="en-US" altLang="zh-TW" dirty="0" err="1" smtClean="0"/>
              <a:t>wi</a:t>
            </a:r>
            <a:r>
              <a:rPr lang="zh-TW" altLang="en-US" dirty="0" smtClean="0"/>
              <a:t>進來而往</a:t>
            </a:r>
            <a:r>
              <a:rPr lang="en-US" altLang="zh-TW" dirty="0" err="1" smtClean="0"/>
              <a:t>wo</a:t>
            </a:r>
            <a:r>
              <a:rPr lang="zh-TW" altLang="en-US" dirty="0" smtClean="0"/>
              <a:t>反射的能量積起來</a:t>
            </a:r>
          </a:p>
          <a:p>
            <a:r>
              <a:rPr lang="zh-TW" altLang="en-US" dirty="0" smtClean="0"/>
              <a:t>我們除了要考慮光源直接打到</a:t>
            </a:r>
            <a:r>
              <a:rPr lang="en-US" altLang="zh-TW" dirty="0" smtClean="0"/>
              <a:t>x</a:t>
            </a:r>
            <a:r>
              <a:rPr lang="zh-TW" altLang="en-US" dirty="0" smtClean="0"/>
              <a:t>這點的</a:t>
            </a:r>
            <a:r>
              <a:rPr lang="en-US" altLang="zh-TW" dirty="0" smtClean="0"/>
              <a:t>case</a:t>
            </a:r>
            <a:r>
              <a:rPr lang="zh-TW" altLang="en-US" dirty="0" smtClean="0"/>
              <a:t>之外</a:t>
            </a:r>
            <a:r>
              <a:rPr lang="en-US" altLang="zh-TW" dirty="0" smtClean="0"/>
              <a:t>, </a:t>
            </a:r>
          </a:p>
          <a:p>
            <a:r>
              <a:rPr lang="zh-TW" altLang="en-US" dirty="0" smtClean="0"/>
              <a:t>還得考慮光先打到場景其他物體</a:t>
            </a:r>
            <a:r>
              <a:rPr lang="en-US" altLang="zh-TW" dirty="0" smtClean="0"/>
              <a:t>, </a:t>
            </a:r>
            <a:r>
              <a:rPr lang="zh-TW" altLang="en-US" dirty="0" smtClean="0"/>
              <a:t>再打到</a:t>
            </a:r>
            <a:r>
              <a:rPr lang="en-US" altLang="zh-TW" dirty="0" smtClean="0"/>
              <a:t>x</a:t>
            </a:r>
            <a:r>
              <a:rPr lang="zh-TW" altLang="en-US" dirty="0" smtClean="0"/>
              <a:t>這點的情形</a:t>
            </a:r>
            <a:r>
              <a:rPr lang="en-US" altLang="zh-TW" dirty="0" smtClean="0"/>
              <a:t>, </a:t>
            </a:r>
            <a:r>
              <a:rPr lang="zh-TW" altLang="en-US" dirty="0" smtClean="0"/>
              <a:t>也就是所謂的</a:t>
            </a:r>
            <a:r>
              <a:rPr lang="en-US" altLang="zh-TW" dirty="0" smtClean="0"/>
              <a:t>indirect illumination</a:t>
            </a:r>
          </a:p>
          <a:p>
            <a:r>
              <a:rPr lang="zh-TW" altLang="en-US" dirty="0" smtClean="0"/>
              <a:t>在這個</a:t>
            </a:r>
            <a:r>
              <a:rPr lang="en-US" altLang="zh-TW" dirty="0" smtClean="0"/>
              <a:t>case</a:t>
            </a:r>
            <a:r>
              <a:rPr lang="zh-TW" altLang="en-US" dirty="0" smtClean="0"/>
              <a:t>下</a:t>
            </a:r>
            <a:r>
              <a:rPr lang="en-US" altLang="zh-TW" dirty="0" smtClean="0"/>
              <a:t>, indirect illumination</a:t>
            </a:r>
            <a:r>
              <a:rPr lang="zh-TW" altLang="en-US" dirty="0" smtClean="0"/>
              <a:t>的大小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我們必須在這個點也計算一次</a:t>
            </a:r>
            <a:r>
              <a:rPr lang="en-US" altLang="zh-TW" dirty="0" smtClean="0"/>
              <a:t>rendering equation</a:t>
            </a:r>
          </a:p>
          <a:p>
            <a:r>
              <a:rPr lang="zh-TW" altLang="en-US" dirty="0" smtClean="0"/>
              <a:t>因此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我們會需要一個</a:t>
            </a:r>
            <a:r>
              <a:rPr lang="en-US" altLang="zh-TW" dirty="0" smtClean="0"/>
              <a:t>recursive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evaluation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8304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9026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4334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GEM:</a:t>
            </a:r>
          </a:p>
          <a:p>
            <a:r>
              <a:rPr lang="en-US" altLang="zh-TW" dirty="0" smtClean="0"/>
              <a:t>fine</a:t>
            </a:r>
            <a:r>
              <a:rPr lang="zh-TW" altLang="en-US" dirty="0" smtClean="0"/>
              <a:t>與</a:t>
            </a:r>
            <a:r>
              <a:rPr lang="en-US" altLang="zh-TW" dirty="0" smtClean="0"/>
              <a:t>coarse filter</a:t>
            </a:r>
            <a:r>
              <a:rPr lang="zh-TW" altLang="en-US" dirty="0" smtClean="0"/>
              <a:t>之間的</a:t>
            </a:r>
            <a:r>
              <a:rPr lang="en-US" altLang="zh-TW" dirty="0" smtClean="0"/>
              <a:t>bias</a:t>
            </a:r>
            <a:r>
              <a:rPr lang="zh-TW" altLang="en-US" dirty="0" smtClean="0"/>
              <a:t>關係透過</a:t>
            </a:r>
            <a:r>
              <a:rPr lang="en-US" altLang="zh-TW" dirty="0" smtClean="0"/>
              <a:t>quadratic approximation</a:t>
            </a:r>
            <a:r>
              <a:rPr lang="zh-TW" altLang="en-US" dirty="0" smtClean="0"/>
              <a:t>可寫成一個關係</a:t>
            </a:r>
          </a:p>
          <a:p>
            <a:r>
              <a:rPr lang="zh-TW" altLang="en-US" dirty="0" smtClean="0"/>
              <a:t>此關係可幫助判斷</a:t>
            </a:r>
            <a:r>
              <a:rPr lang="en-US" altLang="zh-TW" dirty="0" smtClean="0"/>
              <a:t>error</a:t>
            </a:r>
            <a:r>
              <a:rPr lang="zh-TW" altLang="en-US" dirty="0" smtClean="0"/>
              <a:t>變大還是變小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2016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0353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9056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9037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0432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3186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SURE</a:t>
            </a:r>
            <a:r>
              <a:rPr lang="zh-TW" altLang="en-US" dirty="0" smtClean="0"/>
              <a:t>沒有限制</a:t>
            </a:r>
            <a:r>
              <a:rPr lang="en-US" altLang="zh-TW" dirty="0" smtClean="0"/>
              <a:t>MC</a:t>
            </a:r>
            <a:r>
              <a:rPr lang="zh-TW" altLang="en-US" dirty="0" smtClean="0"/>
              <a:t> </a:t>
            </a:r>
            <a:r>
              <a:rPr lang="en-US" altLang="zh-TW" dirty="0" smtClean="0"/>
              <a:t>estimator</a:t>
            </a:r>
            <a:r>
              <a:rPr lang="zh-TW" altLang="en-US" dirty="0" smtClean="0"/>
              <a:t>必須是</a:t>
            </a:r>
            <a:r>
              <a:rPr lang="en-US" altLang="zh-TW" dirty="0" smtClean="0"/>
              <a:t>unbiased,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但是他估計的</a:t>
            </a:r>
            <a:r>
              <a:rPr lang="en-US" altLang="zh-TW" baseline="0" dirty="0" smtClean="0"/>
              <a:t>error</a:t>
            </a:r>
            <a:r>
              <a:rPr lang="zh-TW" altLang="en-US" baseline="0" dirty="0" smtClean="0"/>
              <a:t>就是對那個</a:t>
            </a:r>
            <a:r>
              <a:rPr lang="en-US" altLang="zh-TW" baseline="0" dirty="0" smtClean="0"/>
              <a:t>bias estimator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error</a:t>
            </a:r>
          </a:p>
          <a:p>
            <a:r>
              <a:rPr lang="zh-TW" altLang="en-US" baseline="0" dirty="0" smtClean="0"/>
              <a:t>舉例來說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使用</a:t>
            </a:r>
            <a:r>
              <a:rPr lang="en-US" altLang="zh-TW" baseline="0" dirty="0" err="1" smtClean="0"/>
              <a:t>SURE+cross</a:t>
            </a:r>
            <a:r>
              <a:rPr lang="en-US" altLang="zh-TW" baseline="0" dirty="0" smtClean="0"/>
              <a:t> bilateral filter</a:t>
            </a:r>
            <a:r>
              <a:rPr lang="zh-TW" altLang="en-US" baseline="0" dirty="0" smtClean="0"/>
              <a:t>估計</a:t>
            </a:r>
            <a:r>
              <a:rPr lang="en-US" altLang="zh-TW" baseline="0" dirty="0" smtClean="0"/>
              <a:t>VPL-rendering (+clamping)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error</a:t>
            </a:r>
          </a:p>
          <a:p>
            <a:r>
              <a:rPr lang="en-US" altLang="zh-TW" baseline="0" dirty="0" smtClean="0"/>
              <a:t>SURE</a:t>
            </a:r>
            <a:r>
              <a:rPr lang="zh-TW" altLang="en-US" baseline="0" dirty="0" smtClean="0"/>
              <a:t>估計的到</a:t>
            </a:r>
            <a:r>
              <a:rPr lang="en-US" altLang="zh-TW" baseline="0" dirty="0" smtClean="0"/>
              <a:t>cross bilateral filter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bias, </a:t>
            </a:r>
            <a:r>
              <a:rPr lang="zh-TW" altLang="en-US" baseline="0" dirty="0" smtClean="0"/>
              <a:t>但是估不到</a:t>
            </a:r>
            <a:r>
              <a:rPr lang="en-US" altLang="zh-TW" baseline="0" dirty="0" smtClean="0"/>
              <a:t>VPL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clamping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error</a:t>
            </a:r>
          </a:p>
          <a:p>
            <a:r>
              <a:rPr lang="en-US" altLang="zh-TW" baseline="0" dirty="0" smtClean="0"/>
              <a:t>SURE</a:t>
            </a:r>
            <a:r>
              <a:rPr lang="zh-TW" altLang="en-US" baseline="0" dirty="0" smtClean="0"/>
              <a:t>的限制在於他期望</a:t>
            </a:r>
            <a:r>
              <a:rPr lang="en-US" altLang="zh-TW" baseline="0" dirty="0" smtClean="0"/>
              <a:t>noise</a:t>
            </a:r>
            <a:r>
              <a:rPr lang="zh-TW" altLang="en-US" baseline="0" dirty="0" smtClean="0"/>
              <a:t>和</a:t>
            </a:r>
            <a:r>
              <a:rPr lang="en-US" altLang="zh-TW" baseline="0" dirty="0" smtClean="0"/>
              <a:t>variance</a:t>
            </a:r>
            <a:r>
              <a:rPr lang="zh-TW" altLang="en-US" baseline="0" dirty="0" smtClean="0"/>
              <a:t>的分佈是</a:t>
            </a:r>
            <a:r>
              <a:rPr lang="en-US" altLang="zh-TW" baseline="0" dirty="0" smtClean="0"/>
              <a:t>Gaussian, </a:t>
            </a:r>
            <a:r>
              <a:rPr lang="zh-TW" altLang="en-US" baseline="0" dirty="0" smtClean="0"/>
              <a:t>所以理論上拿</a:t>
            </a:r>
            <a:r>
              <a:rPr lang="en-US" altLang="zh-TW" baseline="0" dirty="0" smtClean="0"/>
              <a:t>SURE</a:t>
            </a:r>
            <a:r>
              <a:rPr lang="zh-TW" altLang="en-US" baseline="0" dirty="0" smtClean="0"/>
              <a:t>來估計</a:t>
            </a:r>
            <a:r>
              <a:rPr lang="en-US" altLang="zh-TW" baseline="0" dirty="0" smtClean="0"/>
              <a:t>non-Gaussian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noise (ex: caustics)</a:t>
            </a:r>
            <a:r>
              <a:rPr lang="zh-TW" altLang="en-US" baseline="0" dirty="0" smtClean="0"/>
              <a:t> 效果會不佳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4057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536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1:</a:t>
            </a:r>
            <a:r>
              <a:rPr lang="en-US" altLang="zh-TW" baseline="0" dirty="0" smtClean="0"/>
              <a:t> I(</a:t>
            </a:r>
            <a:r>
              <a:rPr lang="en-US" altLang="zh-TW" baseline="0" dirty="0" err="1" smtClean="0"/>
              <a:t>i,j</a:t>
            </a:r>
            <a:r>
              <a:rPr lang="en-US" altLang="zh-TW" baseline="0" dirty="0" smtClean="0"/>
              <a:t>) =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_{i-1/2}^{i+1/2}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_{j-1/2}^{j+1/2} 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_{\Omega_{1}} \</a:t>
            </a:r>
            <a:r>
              <a:rPr lang="en-US" altLang="zh-TW" baseline="0" dirty="0" err="1" smtClean="0"/>
              <a:t>cdots</a:t>
            </a:r>
            <a:r>
              <a:rPr lang="en-US" altLang="zh-TW" baseline="0" dirty="0" smtClean="0"/>
              <a:t>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_{\Omega_{n}} f(</a:t>
            </a:r>
            <a:r>
              <a:rPr lang="en-US" altLang="zh-TW" baseline="0" dirty="0" err="1" smtClean="0"/>
              <a:t>x,y</a:t>
            </a:r>
            <a:r>
              <a:rPr lang="en-US" altLang="zh-TW" baseline="0" dirty="0" smtClean="0"/>
              <a:t>,\omega_{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_{1}},\</a:t>
            </a:r>
            <a:r>
              <a:rPr lang="en-US" altLang="zh-TW" baseline="0" dirty="0" err="1" smtClean="0"/>
              <a:t>cdots</a:t>
            </a:r>
            <a:r>
              <a:rPr lang="en-US" altLang="zh-TW" baseline="0" dirty="0" smtClean="0"/>
              <a:t>,\omega_{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_{n}}) d\omega_{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_{n}} \</a:t>
            </a:r>
            <a:r>
              <a:rPr lang="en-US" altLang="zh-TW" baseline="0" dirty="0" err="1" smtClean="0"/>
              <a:t>cdots</a:t>
            </a:r>
            <a:r>
              <a:rPr lang="en-US" altLang="zh-TW" baseline="0" dirty="0" smtClean="0"/>
              <a:t> d\omega_{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}}</a:t>
            </a:r>
            <a:r>
              <a:rPr lang="en-US" altLang="zh-TW" baseline="0" dirty="0" err="1" smtClean="0"/>
              <a:t>dydx</a:t>
            </a:r>
            <a:endParaRPr lang="en-US" altLang="zh-TW" baseline="0" dirty="0" smtClean="0"/>
          </a:p>
          <a:p>
            <a:r>
              <a:rPr lang="en-US" altLang="zh-TW" baseline="0" dirty="0" smtClean="0"/>
              <a:t>2: I(</a:t>
            </a:r>
            <a:r>
              <a:rPr lang="en-US" altLang="zh-TW" baseline="0" dirty="0" err="1" smtClean="0"/>
              <a:t>i,j</a:t>
            </a:r>
            <a:r>
              <a:rPr lang="en-US" altLang="zh-TW" baseline="0" dirty="0" smtClean="0"/>
              <a:t>) =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_{i-1/2}^{i+1/2}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_{j-1/2}^{j+1/2}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_{-1}^1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_{-1}^{1}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_{\Omega_{1}} \</a:t>
            </a:r>
            <a:r>
              <a:rPr lang="en-US" altLang="zh-TW" baseline="0" dirty="0" err="1" smtClean="0"/>
              <a:t>cdots</a:t>
            </a:r>
            <a:r>
              <a:rPr lang="en-US" altLang="zh-TW" baseline="0" dirty="0" smtClean="0"/>
              <a:t>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_{\Omega_{n}} f(</a:t>
            </a:r>
            <a:r>
              <a:rPr lang="en-US" altLang="zh-TW" baseline="0" dirty="0" err="1" smtClean="0"/>
              <a:t>x,y,u,v</a:t>
            </a:r>
            <a:r>
              <a:rPr lang="en-US" altLang="zh-TW" baseline="0" dirty="0" smtClean="0"/>
              <a:t>,\omega_{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_{1}},\</a:t>
            </a:r>
            <a:r>
              <a:rPr lang="en-US" altLang="zh-TW" baseline="0" dirty="0" err="1" smtClean="0"/>
              <a:t>cdots</a:t>
            </a:r>
            <a:r>
              <a:rPr lang="en-US" altLang="zh-TW" baseline="0" dirty="0" smtClean="0"/>
              <a:t>,\omega_{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_{n}}) </a:t>
            </a:r>
            <a:r>
              <a:rPr lang="en-US" altLang="zh-TW" baseline="0" dirty="0" err="1" smtClean="0"/>
              <a:t>dvdu</a:t>
            </a:r>
            <a:r>
              <a:rPr lang="en-US" altLang="zh-TW" baseline="0" dirty="0" smtClean="0"/>
              <a:t> d\omega_{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_{n}} \</a:t>
            </a:r>
            <a:r>
              <a:rPr lang="en-US" altLang="zh-TW" baseline="0" dirty="0" err="1" smtClean="0"/>
              <a:t>cdots</a:t>
            </a:r>
            <a:r>
              <a:rPr lang="en-US" altLang="zh-TW" baseline="0" dirty="0" smtClean="0"/>
              <a:t> d\omega_{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}}</a:t>
            </a:r>
            <a:r>
              <a:rPr lang="en-US" altLang="zh-TW" baseline="0" dirty="0" err="1" smtClean="0"/>
              <a:t>dydx</a:t>
            </a:r>
            <a:endParaRPr lang="en-US" altLang="zh-TW" baseline="0" dirty="0" smtClean="0"/>
          </a:p>
          <a:p>
            <a:r>
              <a:rPr lang="en-US" altLang="zh-TW" baseline="0" dirty="0" smtClean="0"/>
              <a:t>3: I(</a:t>
            </a:r>
            <a:r>
              <a:rPr lang="en-US" altLang="zh-TW" baseline="0" dirty="0" err="1" smtClean="0"/>
              <a:t>i,j</a:t>
            </a:r>
            <a:r>
              <a:rPr lang="en-US" altLang="zh-TW" baseline="0" dirty="0" smtClean="0"/>
              <a:t>) =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_{i-1/2}^{i+1/2}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_{j-1/2}^{j+1/2}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_{-1}^1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_{-1}^{1}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_{t_{0}}^{t_{1}}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_{\Omega_{1}} \</a:t>
            </a:r>
            <a:r>
              <a:rPr lang="en-US" altLang="zh-TW" baseline="0" dirty="0" err="1" smtClean="0"/>
              <a:t>cdots</a:t>
            </a:r>
            <a:r>
              <a:rPr lang="en-US" altLang="zh-TW" baseline="0" dirty="0" smtClean="0"/>
              <a:t> \</a:t>
            </a:r>
            <a:r>
              <a:rPr lang="en-US" altLang="zh-TW" baseline="0" dirty="0" err="1" smtClean="0"/>
              <a:t>int</a:t>
            </a:r>
            <a:r>
              <a:rPr lang="en-US" altLang="zh-TW" baseline="0" dirty="0" smtClean="0"/>
              <a:t>_{\Omega_{n}} f(</a:t>
            </a:r>
            <a:r>
              <a:rPr lang="en-US" altLang="zh-TW" baseline="0" dirty="0" err="1" smtClean="0"/>
              <a:t>x,y,u,v,t</a:t>
            </a:r>
            <a:r>
              <a:rPr lang="en-US" altLang="zh-TW" baseline="0" dirty="0" smtClean="0"/>
              <a:t>,\omega_{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_{1}},\</a:t>
            </a:r>
            <a:r>
              <a:rPr lang="en-US" altLang="zh-TW" baseline="0" dirty="0" err="1" smtClean="0"/>
              <a:t>cdots</a:t>
            </a:r>
            <a:r>
              <a:rPr lang="en-US" altLang="zh-TW" baseline="0" dirty="0" smtClean="0"/>
              <a:t>,\omega_{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_{n}}) </a:t>
            </a:r>
            <a:r>
              <a:rPr lang="en-US" altLang="zh-TW" baseline="0" dirty="0" err="1" smtClean="0"/>
              <a:t>dtdvdu</a:t>
            </a:r>
            <a:r>
              <a:rPr lang="en-US" altLang="zh-TW" baseline="0" dirty="0" smtClean="0"/>
              <a:t> d\omega_{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_{n}} \</a:t>
            </a:r>
            <a:r>
              <a:rPr lang="en-US" altLang="zh-TW" baseline="0" dirty="0" err="1" smtClean="0"/>
              <a:t>cdots</a:t>
            </a:r>
            <a:r>
              <a:rPr lang="en-US" altLang="zh-TW" baseline="0" dirty="0" smtClean="0"/>
              <a:t> d\omega_{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_{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}}</a:t>
            </a:r>
            <a:r>
              <a:rPr lang="en-US" altLang="zh-TW" baseline="0" dirty="0" err="1" smtClean="0"/>
              <a:t>dydx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2155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8717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2470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2544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9519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0145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6985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7174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1961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4028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E1D37-D5AE-4D01-AAE0-3E517B6D073B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99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8217B-0C25-4C8A-934A-7E39C65A3D28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524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CCA7-8057-4827-929B-19A638D58B11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96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9939-B9D6-41EB-BCB0-01DAE8DB8BEE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327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9F77-5269-4275-8537-98E9EA171D92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43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8AB4-13F6-4EDE-9E26-9BE402D251DD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12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16D2-62C7-4926-A354-9B548B626F81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01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3822-93F8-4D9A-9AAE-49F4281380C2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72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0E9B-6D5F-4EAD-A417-6F5AA465DD1A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58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C527-31C1-4D93-8445-183195681EFE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63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6F88-2900-4FD1-878B-593C3B393B08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0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257A6-A81E-4543-BFEA-EA1261B4E7F1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24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7F030-6B05-4681-8098-25853013CC8C}" type="datetime1">
              <a:rPr lang="zh-TW" altLang="en-US" smtClean="0"/>
              <a:t>2014/5/30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4A5E1-718F-4DEC-A6D2-9308BB5738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35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jpeg"/><Relationship Id="rId3" Type="http://schemas.openxmlformats.org/officeDocument/2006/relationships/image" Target="../media/image32.png"/><Relationship Id="rId7" Type="http://schemas.openxmlformats.org/officeDocument/2006/relationships/image" Target="../media/image287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jpeg"/><Relationship Id="rId5" Type="http://schemas.openxmlformats.org/officeDocument/2006/relationships/image" Target="../media/image285.png"/><Relationship Id="rId4" Type="http://schemas.openxmlformats.org/officeDocument/2006/relationships/image" Target="../media/image3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jpg"/><Relationship Id="rId3" Type="http://schemas.openxmlformats.org/officeDocument/2006/relationships/image" Target="../media/image296.jpeg"/><Relationship Id="rId7" Type="http://schemas.openxmlformats.org/officeDocument/2006/relationships/image" Target="../media/image300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jpg"/><Relationship Id="rId11" Type="http://schemas.openxmlformats.org/officeDocument/2006/relationships/image" Target="../media/image304.jpg"/><Relationship Id="rId5" Type="http://schemas.openxmlformats.org/officeDocument/2006/relationships/image" Target="../media/image298.jpg"/><Relationship Id="rId10" Type="http://schemas.openxmlformats.org/officeDocument/2006/relationships/image" Target="../media/image303.jpg"/><Relationship Id="rId4" Type="http://schemas.openxmlformats.org/officeDocument/2006/relationships/image" Target="../media/image297.jpg"/><Relationship Id="rId9" Type="http://schemas.openxmlformats.org/officeDocument/2006/relationships/image" Target="../media/image302.jp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jpg"/><Relationship Id="rId3" Type="http://schemas.openxmlformats.org/officeDocument/2006/relationships/image" Target="../media/image305.jpeg"/><Relationship Id="rId7" Type="http://schemas.openxmlformats.org/officeDocument/2006/relationships/image" Target="../media/image309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jpg"/><Relationship Id="rId11" Type="http://schemas.openxmlformats.org/officeDocument/2006/relationships/image" Target="../media/image313.jpg"/><Relationship Id="rId5" Type="http://schemas.openxmlformats.org/officeDocument/2006/relationships/image" Target="../media/image307.jpg"/><Relationship Id="rId10" Type="http://schemas.openxmlformats.org/officeDocument/2006/relationships/image" Target="../media/image312.jpg"/><Relationship Id="rId4" Type="http://schemas.openxmlformats.org/officeDocument/2006/relationships/image" Target="../media/image306.jpg"/><Relationship Id="rId9" Type="http://schemas.openxmlformats.org/officeDocument/2006/relationships/image" Target="../media/image311.jp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314.jpeg"/><Relationship Id="rId7" Type="http://schemas.openxmlformats.org/officeDocument/2006/relationships/image" Target="../media/image318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jpg"/><Relationship Id="rId11" Type="http://schemas.openxmlformats.org/officeDocument/2006/relationships/image" Target="../media/image321.jpg"/><Relationship Id="rId5" Type="http://schemas.openxmlformats.org/officeDocument/2006/relationships/image" Target="../media/image316.jpg"/><Relationship Id="rId10" Type="http://schemas.openxmlformats.org/officeDocument/2006/relationships/image" Target="../media/image320.jpg"/><Relationship Id="rId4" Type="http://schemas.openxmlformats.org/officeDocument/2006/relationships/image" Target="../media/image315.jpg"/><Relationship Id="rId9" Type="http://schemas.openxmlformats.org/officeDocument/2006/relationships/image" Target="../media/image319.jp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jpg"/><Relationship Id="rId3" Type="http://schemas.openxmlformats.org/officeDocument/2006/relationships/image" Target="../media/image322.jpeg"/><Relationship Id="rId7" Type="http://schemas.openxmlformats.org/officeDocument/2006/relationships/image" Target="../media/image326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jpg"/><Relationship Id="rId11" Type="http://schemas.openxmlformats.org/officeDocument/2006/relationships/image" Target="../media/image330.jpg"/><Relationship Id="rId5" Type="http://schemas.openxmlformats.org/officeDocument/2006/relationships/image" Target="../media/image324.jpg"/><Relationship Id="rId10" Type="http://schemas.openxmlformats.org/officeDocument/2006/relationships/image" Target="../media/image329.jpg"/><Relationship Id="rId4" Type="http://schemas.openxmlformats.org/officeDocument/2006/relationships/image" Target="../media/image323.jpg"/><Relationship Id="rId9" Type="http://schemas.openxmlformats.org/officeDocument/2006/relationships/image" Target="../media/image3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31.gif"/><Relationship Id="rId10" Type="http://schemas.openxmlformats.org/officeDocument/2006/relationships/image" Target="../media/image34.gif"/><Relationship Id="rId4" Type="http://schemas.openxmlformats.org/officeDocument/2006/relationships/image" Target="../media/image30.gif"/><Relationship Id="rId9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jpeg"/><Relationship Id="rId13" Type="http://schemas.openxmlformats.org/officeDocument/2006/relationships/image" Target="../media/image341.jpeg"/><Relationship Id="rId18" Type="http://schemas.openxmlformats.org/officeDocument/2006/relationships/image" Target="../media/image346.png"/><Relationship Id="rId3" Type="http://schemas.openxmlformats.org/officeDocument/2006/relationships/image" Target="../media/image331.jpeg"/><Relationship Id="rId7" Type="http://schemas.openxmlformats.org/officeDocument/2006/relationships/image" Target="../media/image335.jpeg"/><Relationship Id="rId12" Type="http://schemas.openxmlformats.org/officeDocument/2006/relationships/image" Target="../media/image340.jpeg"/><Relationship Id="rId17" Type="http://schemas.openxmlformats.org/officeDocument/2006/relationships/image" Target="../media/image345.jpe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3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jpeg"/><Relationship Id="rId11" Type="http://schemas.openxmlformats.org/officeDocument/2006/relationships/image" Target="../media/image339.jpeg"/><Relationship Id="rId5" Type="http://schemas.openxmlformats.org/officeDocument/2006/relationships/image" Target="../media/image333.jpeg"/><Relationship Id="rId15" Type="http://schemas.openxmlformats.org/officeDocument/2006/relationships/image" Target="../media/image343.jpeg"/><Relationship Id="rId10" Type="http://schemas.openxmlformats.org/officeDocument/2006/relationships/image" Target="../media/image338.jpeg"/><Relationship Id="rId4" Type="http://schemas.openxmlformats.org/officeDocument/2006/relationships/image" Target="../media/image332.jpeg"/><Relationship Id="rId9" Type="http://schemas.openxmlformats.org/officeDocument/2006/relationships/image" Target="../media/image337.jpeg"/><Relationship Id="rId14" Type="http://schemas.openxmlformats.org/officeDocument/2006/relationships/image" Target="../media/image342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jpeg"/><Relationship Id="rId4" Type="http://schemas.openxmlformats.org/officeDocument/2006/relationships/image" Target="../media/image350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jpeg"/><Relationship Id="rId5" Type="http://schemas.openxmlformats.org/officeDocument/2006/relationships/image" Target="../media/image355.jpeg"/><Relationship Id="rId4" Type="http://schemas.openxmlformats.org/officeDocument/2006/relationships/image" Target="../media/image354.jpe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12" Type="http://schemas.openxmlformats.org/officeDocument/2006/relationships/image" Target="../media/image366.g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65.gif"/><Relationship Id="rId5" Type="http://schemas.openxmlformats.org/officeDocument/2006/relationships/image" Target="../media/image359.png"/><Relationship Id="rId10" Type="http://schemas.openxmlformats.org/officeDocument/2006/relationships/image" Target="../media/image364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jpg"/><Relationship Id="rId3" Type="http://schemas.openxmlformats.org/officeDocument/2006/relationships/image" Target="../media/image367.jpg"/><Relationship Id="rId7" Type="http://schemas.openxmlformats.org/officeDocument/2006/relationships/image" Target="../media/image371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jpg"/><Relationship Id="rId11" Type="http://schemas.openxmlformats.org/officeDocument/2006/relationships/image" Target="../media/image375.jpg"/><Relationship Id="rId5" Type="http://schemas.openxmlformats.org/officeDocument/2006/relationships/image" Target="../media/image369.jpg"/><Relationship Id="rId10" Type="http://schemas.openxmlformats.org/officeDocument/2006/relationships/image" Target="../media/image374.jpg"/><Relationship Id="rId4" Type="http://schemas.openxmlformats.org/officeDocument/2006/relationships/image" Target="../media/image368.jpg"/><Relationship Id="rId9" Type="http://schemas.openxmlformats.org/officeDocument/2006/relationships/image" Target="../media/image373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90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12" Type="http://schemas.openxmlformats.org/officeDocument/2006/relationships/image" Target="../media/image38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5" Type="http://schemas.openxmlformats.org/officeDocument/2006/relationships/image" Target="../media/image382.png"/><Relationship Id="rId10" Type="http://schemas.openxmlformats.org/officeDocument/2006/relationships/image" Target="../media/image387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jpeg"/><Relationship Id="rId13" Type="http://schemas.openxmlformats.org/officeDocument/2006/relationships/image" Target="../media/image431.jpeg"/><Relationship Id="rId18" Type="http://schemas.openxmlformats.org/officeDocument/2006/relationships/image" Target="../media/image436.jpeg"/><Relationship Id="rId3" Type="http://schemas.openxmlformats.org/officeDocument/2006/relationships/image" Target="../media/image421.jpg"/><Relationship Id="rId7" Type="http://schemas.openxmlformats.org/officeDocument/2006/relationships/image" Target="../media/image425.jpeg"/><Relationship Id="rId12" Type="http://schemas.openxmlformats.org/officeDocument/2006/relationships/image" Target="../media/image430.jpeg"/><Relationship Id="rId17" Type="http://schemas.openxmlformats.org/officeDocument/2006/relationships/image" Target="../media/image435.jpeg"/><Relationship Id="rId2" Type="http://schemas.openxmlformats.org/officeDocument/2006/relationships/notesSlide" Target="../notesSlides/notesSlide125.xml"/><Relationship Id="rId16" Type="http://schemas.openxmlformats.org/officeDocument/2006/relationships/image" Target="../media/image4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jpeg"/><Relationship Id="rId11" Type="http://schemas.openxmlformats.org/officeDocument/2006/relationships/image" Target="../media/image429.jpeg"/><Relationship Id="rId5" Type="http://schemas.openxmlformats.org/officeDocument/2006/relationships/image" Target="../media/image423.jpeg"/><Relationship Id="rId15" Type="http://schemas.openxmlformats.org/officeDocument/2006/relationships/image" Target="../media/image433.jpeg"/><Relationship Id="rId10" Type="http://schemas.openxmlformats.org/officeDocument/2006/relationships/image" Target="../media/image428.jpeg"/><Relationship Id="rId19" Type="http://schemas.openxmlformats.org/officeDocument/2006/relationships/image" Target="../media/image437.jpeg"/><Relationship Id="rId4" Type="http://schemas.openxmlformats.org/officeDocument/2006/relationships/image" Target="../media/image422.jpeg"/><Relationship Id="rId9" Type="http://schemas.openxmlformats.org/officeDocument/2006/relationships/image" Target="../media/image427.jpeg"/><Relationship Id="rId14" Type="http://schemas.openxmlformats.org/officeDocument/2006/relationships/image" Target="../media/image432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13" Type="http://schemas.openxmlformats.org/officeDocument/2006/relationships/image" Target="../media/image45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12" Type="http://schemas.openxmlformats.org/officeDocument/2006/relationships/image" Target="../media/image5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gif"/><Relationship Id="rId5" Type="http://schemas.openxmlformats.org/officeDocument/2006/relationships/image" Target="../media/image50.jpeg"/><Relationship Id="rId10" Type="http://schemas.openxmlformats.org/officeDocument/2006/relationships/image" Target="../media/image55.gif"/><Relationship Id="rId4" Type="http://schemas.openxmlformats.org/officeDocument/2006/relationships/image" Target="../media/image49.jpeg"/><Relationship Id="rId9" Type="http://schemas.openxmlformats.org/officeDocument/2006/relationships/image" Target="../media/image54.gif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3.png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10" Type="http://schemas.openxmlformats.org/officeDocument/2006/relationships/image" Target="../media/image69.gif"/><Relationship Id="rId4" Type="http://schemas.openxmlformats.org/officeDocument/2006/relationships/image" Target="../media/image32.png"/><Relationship Id="rId9" Type="http://schemas.openxmlformats.org/officeDocument/2006/relationships/image" Target="../media/image6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e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10" Type="http://schemas.openxmlformats.org/officeDocument/2006/relationships/image" Target="../media/image81.jpg"/><Relationship Id="rId4" Type="http://schemas.openxmlformats.org/officeDocument/2006/relationships/image" Target="../media/image75.jpeg"/><Relationship Id="rId9" Type="http://schemas.openxmlformats.org/officeDocument/2006/relationships/image" Target="../media/image8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gif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2.jpeg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101.jpeg"/><Relationship Id="rId7" Type="http://schemas.openxmlformats.org/officeDocument/2006/relationships/image" Target="../media/image10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0.jpe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0" Type="http://schemas.openxmlformats.org/officeDocument/2006/relationships/image" Target="../media/image117.jpg"/><Relationship Id="rId4" Type="http://schemas.openxmlformats.org/officeDocument/2006/relationships/image" Target="../media/image111.jpg"/><Relationship Id="rId9" Type="http://schemas.openxmlformats.org/officeDocument/2006/relationships/image" Target="../media/image116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119.jpeg"/><Relationship Id="rId7" Type="http://schemas.openxmlformats.org/officeDocument/2006/relationships/image" Target="../media/image1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11" Type="http://schemas.openxmlformats.org/officeDocument/2006/relationships/image" Target="../media/image127.jpg"/><Relationship Id="rId5" Type="http://schemas.openxmlformats.org/officeDocument/2006/relationships/image" Target="../media/image121.jpg"/><Relationship Id="rId10" Type="http://schemas.openxmlformats.org/officeDocument/2006/relationships/image" Target="../media/image126.jpg"/><Relationship Id="rId4" Type="http://schemas.openxmlformats.org/officeDocument/2006/relationships/image" Target="../media/image120.jpg"/><Relationship Id="rId9" Type="http://schemas.openxmlformats.org/officeDocument/2006/relationships/image" Target="../media/image12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30.png"/><Relationship Id="rId4" Type="http://schemas.openxmlformats.org/officeDocument/2006/relationships/image" Target="../media/image12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gif"/><Relationship Id="rId3" Type="http://schemas.openxmlformats.org/officeDocument/2006/relationships/image" Target="../media/image25.png"/><Relationship Id="rId7" Type="http://schemas.openxmlformats.org/officeDocument/2006/relationships/image" Target="../media/image137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gif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gif"/><Relationship Id="rId3" Type="http://schemas.openxmlformats.org/officeDocument/2006/relationships/image" Target="../media/image140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141.gif"/><Relationship Id="rId9" Type="http://schemas.openxmlformats.org/officeDocument/2006/relationships/image" Target="../media/image137.g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gif"/><Relationship Id="rId3" Type="http://schemas.openxmlformats.org/officeDocument/2006/relationships/image" Target="../media/image142.gif"/><Relationship Id="rId7" Type="http://schemas.openxmlformats.org/officeDocument/2006/relationships/image" Target="../media/image136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145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gif"/><Relationship Id="rId5" Type="http://schemas.openxmlformats.org/officeDocument/2006/relationships/image" Target="../media/image137.gif"/><Relationship Id="rId4" Type="http://schemas.openxmlformats.org/officeDocument/2006/relationships/image" Target="../media/image136.gi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146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gif"/><Relationship Id="rId5" Type="http://schemas.openxmlformats.org/officeDocument/2006/relationships/image" Target="../media/image137.gif"/><Relationship Id="rId4" Type="http://schemas.openxmlformats.org/officeDocument/2006/relationships/image" Target="../media/image13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146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gif"/><Relationship Id="rId5" Type="http://schemas.openxmlformats.org/officeDocument/2006/relationships/image" Target="../media/image137.gif"/><Relationship Id="rId4" Type="http://schemas.openxmlformats.org/officeDocument/2006/relationships/image" Target="../media/image136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gif"/><Relationship Id="rId4" Type="http://schemas.openxmlformats.org/officeDocument/2006/relationships/image" Target="../media/image155.gi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g"/><Relationship Id="rId3" Type="http://schemas.openxmlformats.org/officeDocument/2006/relationships/image" Target="../media/image163.jpg"/><Relationship Id="rId7" Type="http://schemas.openxmlformats.org/officeDocument/2006/relationships/image" Target="../media/image16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g"/><Relationship Id="rId5" Type="http://schemas.openxmlformats.org/officeDocument/2006/relationships/image" Target="../media/image165.jpg"/><Relationship Id="rId4" Type="http://schemas.openxmlformats.org/officeDocument/2006/relationships/image" Target="../media/image164.jpg"/><Relationship Id="rId9" Type="http://schemas.openxmlformats.org/officeDocument/2006/relationships/image" Target="../media/image169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g"/><Relationship Id="rId3" Type="http://schemas.openxmlformats.org/officeDocument/2006/relationships/image" Target="../media/image172.jpg"/><Relationship Id="rId7" Type="http://schemas.openxmlformats.org/officeDocument/2006/relationships/image" Target="../media/image17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g"/><Relationship Id="rId11" Type="http://schemas.openxmlformats.org/officeDocument/2006/relationships/image" Target="../media/image180.jpg"/><Relationship Id="rId5" Type="http://schemas.openxmlformats.org/officeDocument/2006/relationships/image" Target="../media/image174.jpg"/><Relationship Id="rId10" Type="http://schemas.openxmlformats.org/officeDocument/2006/relationships/image" Target="../media/image179.jpg"/><Relationship Id="rId4" Type="http://schemas.openxmlformats.org/officeDocument/2006/relationships/image" Target="../media/image173.jpg"/><Relationship Id="rId9" Type="http://schemas.openxmlformats.org/officeDocument/2006/relationships/image" Target="../media/image178.jp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g"/><Relationship Id="rId3" Type="http://schemas.openxmlformats.org/officeDocument/2006/relationships/image" Target="../media/image181.jpg"/><Relationship Id="rId7" Type="http://schemas.openxmlformats.org/officeDocument/2006/relationships/image" Target="../media/image18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g"/><Relationship Id="rId11" Type="http://schemas.openxmlformats.org/officeDocument/2006/relationships/image" Target="../media/image189.jpg"/><Relationship Id="rId5" Type="http://schemas.openxmlformats.org/officeDocument/2006/relationships/image" Target="../media/image183.jpg"/><Relationship Id="rId10" Type="http://schemas.openxmlformats.org/officeDocument/2006/relationships/image" Target="../media/image188.jpg"/><Relationship Id="rId4" Type="http://schemas.openxmlformats.org/officeDocument/2006/relationships/image" Target="../media/image182.jpg"/><Relationship Id="rId9" Type="http://schemas.openxmlformats.org/officeDocument/2006/relationships/image" Target="../media/image187.jp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g"/><Relationship Id="rId3" Type="http://schemas.openxmlformats.org/officeDocument/2006/relationships/image" Target="../media/image190.jpg"/><Relationship Id="rId7" Type="http://schemas.openxmlformats.org/officeDocument/2006/relationships/image" Target="../media/image19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g"/><Relationship Id="rId11" Type="http://schemas.openxmlformats.org/officeDocument/2006/relationships/image" Target="../media/image198.jpg"/><Relationship Id="rId5" Type="http://schemas.openxmlformats.org/officeDocument/2006/relationships/image" Target="../media/image192.jpg"/><Relationship Id="rId10" Type="http://schemas.openxmlformats.org/officeDocument/2006/relationships/image" Target="../media/image197.jpg"/><Relationship Id="rId4" Type="http://schemas.openxmlformats.org/officeDocument/2006/relationships/image" Target="../media/image191.jpg"/><Relationship Id="rId9" Type="http://schemas.openxmlformats.org/officeDocument/2006/relationships/image" Target="../media/image196.jp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g"/><Relationship Id="rId3" Type="http://schemas.openxmlformats.org/officeDocument/2006/relationships/image" Target="../media/image199.jpg"/><Relationship Id="rId7" Type="http://schemas.openxmlformats.org/officeDocument/2006/relationships/image" Target="../media/image20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jpg"/><Relationship Id="rId11" Type="http://schemas.openxmlformats.org/officeDocument/2006/relationships/image" Target="../media/image207.jpg"/><Relationship Id="rId5" Type="http://schemas.openxmlformats.org/officeDocument/2006/relationships/image" Target="../media/image201.jpg"/><Relationship Id="rId10" Type="http://schemas.openxmlformats.org/officeDocument/2006/relationships/image" Target="../media/image206.jpg"/><Relationship Id="rId4" Type="http://schemas.openxmlformats.org/officeDocument/2006/relationships/image" Target="../media/image200.jpg"/><Relationship Id="rId9" Type="http://schemas.openxmlformats.org/officeDocument/2006/relationships/image" Target="../media/image20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9.png"/><Relationship Id="rId7" Type="http://schemas.microsoft.com/office/2007/relationships/hdphoto" Target="../media/hdphoto2.wdp"/><Relationship Id="rId12" Type="http://schemas.openxmlformats.org/officeDocument/2006/relationships/image" Target="../media/image2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4.png"/><Relationship Id="rId5" Type="http://schemas.openxmlformats.org/officeDocument/2006/relationships/image" Target="../media/image220.png"/><Relationship Id="rId10" Type="http://schemas.openxmlformats.org/officeDocument/2006/relationships/image" Target="../media/image22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gif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3.png"/><Relationship Id="rId3" Type="http://schemas.openxmlformats.org/officeDocument/2006/relationships/image" Target="../media/image219.png"/><Relationship Id="rId7" Type="http://schemas.microsoft.com/office/2007/relationships/hdphoto" Target="../media/hdphoto2.wdp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39.png"/><Relationship Id="rId5" Type="http://schemas.openxmlformats.org/officeDocument/2006/relationships/image" Target="../media/image220.png"/><Relationship Id="rId15" Type="http://schemas.openxmlformats.org/officeDocument/2006/relationships/image" Target="../media/image225.png"/><Relationship Id="rId10" Type="http://schemas.openxmlformats.org/officeDocument/2006/relationships/image" Target="../media/image238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22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jpeg"/><Relationship Id="rId4" Type="http://schemas.openxmlformats.org/officeDocument/2006/relationships/image" Target="../media/image2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75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276" y="529606"/>
            <a:ext cx="905946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Sampling and Reconstruction Techniques for</a:t>
            </a:r>
          </a:p>
          <a:p>
            <a:pPr algn="ctr"/>
            <a:r>
              <a:rPr lang="en-US" altLang="zh-TW" sz="3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Monte Carlo Rendering</a:t>
            </a:r>
            <a:endParaRPr lang="zh-TW" alt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74792" y="2153079"/>
            <a:ext cx="55944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 Dissertation Oral Presentation</a:t>
            </a:r>
          </a:p>
          <a:p>
            <a:pPr algn="ctr"/>
            <a:r>
              <a:rPr lang="en-US" altLang="zh-TW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Information Engineering</a:t>
            </a:r>
          </a:p>
          <a:p>
            <a:pPr algn="ctr"/>
            <a:r>
              <a:rPr lang="en-US" altLang="zh-TW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Taiwan University</a:t>
            </a:r>
            <a:endParaRPr lang="zh-TW" alt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99909" y="3540412"/>
            <a:ext cx="19441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Yu-Ting Wu</a:t>
            </a:r>
          </a:p>
          <a:p>
            <a:pPr algn="ctr"/>
            <a:r>
              <a:rPr lang="zh-TW" altLang="en-US" sz="26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吳昱</a:t>
            </a:r>
            <a:r>
              <a:rPr lang="zh-TW" alt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838375" y="4792216"/>
            <a:ext cx="5467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Advisor: Prof. Yung-Yu Chuang (</a:t>
            </a:r>
            <a:r>
              <a:rPr lang="zh-TW" alt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莊永裕教授</a:t>
            </a:r>
            <a:r>
              <a:rPr lang="en-US" altLang="zh-TW" sz="2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2200" dirty="0">
              <a:solidFill>
                <a:schemeClr val="bg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604620" y="5917939"/>
            <a:ext cx="3934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Date: May 30, 2014</a:t>
            </a:r>
            <a:endParaRPr lang="zh-TW" altLang="en-US" sz="2200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1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66624" y="1397479"/>
            <a:ext cx="8283600" cy="5037827"/>
          </a:xfrm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32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Methods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Average Directional Visibility for Many-Light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Dual-Matrix Sampling for Scalable Translucent Material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SURE-based Optimization for Adaptive Sampling and Reconstruction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55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</a:t>
            </a:r>
            <a:r>
              <a:rPr lang="en-US" altLang="zh-TW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Sibenik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4" y="2963267"/>
            <a:ext cx="2276712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78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8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8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8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2762533" y="5256000"/>
            <a:ext cx="115768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140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0.029946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93155" y="5256000"/>
            <a:ext cx="115768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0.002070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210533" y="5256000"/>
            <a:ext cx="115768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RPF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363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0.006103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434535" y="5256000"/>
            <a:ext cx="115768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140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0.001489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140673" y="5563777"/>
            <a:ext cx="153625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55100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78" y="2951485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24" name="圖片 2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78" y="4139485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5" name="文字方塊 24"/>
          <p:cNvSpPr txBox="1"/>
          <p:nvPr/>
        </p:nvSpPr>
        <p:spPr>
          <a:xfrm>
            <a:off x="7599126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6623" y="1327814"/>
            <a:ext cx="8410755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36705" y="1320991"/>
            <a:ext cx="747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illumination, depth of field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43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807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</a:t>
            </a:r>
            <a:r>
              <a:rPr lang="en-US" altLang="zh-TW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Sponza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4" y="3247856"/>
            <a:ext cx="2276711" cy="1707534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78" y="2952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78" y="4140000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8" y="2952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8" y="4140000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8" y="2952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8" y="4140000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8" y="2952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8" y="4140000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272726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890.5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0.133096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57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906.2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0.017605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110345" y="5256000"/>
            <a:ext cx="135806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RPF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1676.1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0.031972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399268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896.0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0.012097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55100" y="4955390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78" y="2951485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4" name="圖片 2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78" y="4139485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5" name="文字方塊 24"/>
          <p:cNvSpPr txBox="1"/>
          <p:nvPr/>
        </p:nvSpPr>
        <p:spPr>
          <a:xfrm>
            <a:off x="7599126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40673" y="5563777"/>
            <a:ext cx="153625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6623" y="1327814"/>
            <a:ext cx="8410755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36705" y="1320991"/>
            <a:ext cx="736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illumination,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blur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9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304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(limitation) - Teapot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4" y="2963267"/>
            <a:ext cx="2276712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78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8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8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8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2762534" y="5256000"/>
            <a:ext cx="115768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42.0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0.199485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93156" y="5256000"/>
            <a:ext cx="115768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44.3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0.171002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175267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RPF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374.4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0.233701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432129" y="5256000"/>
            <a:ext cx="116249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40.4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0.143123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55100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4" name="圖片 2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78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25" name="文字方塊 24"/>
          <p:cNvSpPr txBox="1"/>
          <p:nvPr/>
        </p:nvSpPr>
        <p:spPr>
          <a:xfrm>
            <a:off x="7599126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40673" y="5563777"/>
            <a:ext cx="153625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6623" y="1327814"/>
            <a:ext cx="8410755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36704" y="1320991"/>
            <a:ext cx="5763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lighting,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glossy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2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7780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SURE-based Optimization</a:t>
            </a:r>
            <a:endParaRPr lang="zh-TW" altLang="en-US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the SURE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rendering community, specifically for adaptive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SURE allows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to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error of more effective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filters, rather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the isotropic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ones used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previous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show that our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can better adapt to detailed geometry and complex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textures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8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66624" y="1397479"/>
            <a:ext cx="8283600" cy="5037827"/>
          </a:xfrm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Methods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Average Directional Visibility for Many-Light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Dual-Matrix Sampling for Scalable Translucent Material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SURE-based Optimization for Adaptive Sampling and Reconstruction</a:t>
            </a:r>
          </a:p>
          <a:p>
            <a:r>
              <a:rPr lang="en-US" altLang="zh-TW" sz="32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32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22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3310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518759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proposed three rendering techniques based on sampling and reconstruction to improve the efficiency of Monte Carlo rendering:</a:t>
            </a:r>
          </a:p>
          <a:p>
            <a:pPr lvl="1">
              <a:lnSpc>
                <a:spcPct val="110000"/>
              </a:lnSpc>
            </a:pPr>
            <a:r>
              <a:rPr lang="en-US" altLang="zh-TW" sz="2800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efficient visibility approximation and global illumination</a:t>
            </a:r>
          </a:p>
          <a:p>
            <a:pPr lvl="1">
              <a:lnSpc>
                <a:spcPct val="110000"/>
              </a:lnSpc>
            </a:pPr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Dual-matrix representation and sampling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scalable translucent material rendering</a:t>
            </a:r>
          </a:p>
          <a:p>
            <a:pPr lvl="1">
              <a:lnSpc>
                <a:spcPct val="110000"/>
              </a:lnSpc>
            </a:pPr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SURE-based adaptive rendering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a wide range of distributed effects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9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69502" y="2921169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zh-TW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5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Backup Slides</a:t>
            </a:r>
            <a:endParaRPr lang="zh-TW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74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3" y="1615381"/>
            <a:ext cx="8487835" cy="45366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6623" y="204368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67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718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Point Light (VPL) Method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using virtual point lights: 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paths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reused</a:t>
            </a:r>
          </a:p>
          <a:p>
            <a:pPr lvl="1">
              <a:lnSpc>
                <a:spcPct val="12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 is reduced since paths are highly correlated (but may result in bending artifacts)</a:t>
            </a:r>
          </a:p>
          <a:p>
            <a:pPr lvl="1">
              <a:lnSpc>
                <a:spcPct val="12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 can be determined with shadow maps</a:t>
            </a:r>
          </a:p>
          <a:p>
            <a:pPr lvl="1">
              <a:lnSpc>
                <a:spcPct val="12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types of illumination can be handled in a united manner</a:t>
            </a:r>
          </a:p>
          <a:p>
            <a:pPr lvl="1"/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latex.codecogs.com/png.latex?%5Cdpi%7B200%7D%20L%28x%2C%5Comega_%7Bo%7D%29%20%3D%20L_%7Be%7D%28x%2C%5Comega_%7Bo%7D%29%20&amp;plus;%20%5Cint_%7B%5COmega%7DL_%7Bi%7D%28x%2C%5Comega_%7Bi%7D%29f_%7Br%7D%28x%2C%5Comega_%7Bo%7D%20%5Cleftarrow%20%5Comega_%7Bi%7D%29%28N%28x%29%5Ccdot%20%5Comega_%7Bi%7D%29d%5Comega_%7Bi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0" y="3058092"/>
            <a:ext cx="7520211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3975100" y="3165272"/>
            <a:ext cx="4006850" cy="4572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79677" y="3164307"/>
            <a:ext cx="1100731" cy="4572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50035" y="3164307"/>
            <a:ext cx="175845" cy="4572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33500" y="3158376"/>
            <a:ext cx="289060" cy="4572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39368" y="3560205"/>
            <a:ext cx="175845" cy="17226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628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Rendering Equation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important equation which describes the interaction between lights and surfaces [</a:t>
            </a:r>
            <a:r>
              <a:rPr lang="en-US" altLang="zh-TW" sz="3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Kajiya</a:t>
            </a:r>
            <a:r>
              <a:rPr lang="en-US" altLang="zh-TW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1986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弧形 7"/>
          <p:cNvSpPr/>
          <p:nvPr/>
        </p:nvSpPr>
        <p:spPr>
          <a:xfrm>
            <a:off x="3255829" y="4605213"/>
            <a:ext cx="2667000" cy="2667000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3268529" y="5640264"/>
            <a:ext cx="2667000" cy="635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弧形 9"/>
          <p:cNvSpPr/>
          <p:nvPr/>
        </p:nvSpPr>
        <p:spPr>
          <a:xfrm flipH="1">
            <a:off x="3268529" y="4605213"/>
            <a:ext cx="2667000" cy="2667000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602029" y="4249613"/>
            <a:ext cx="0" cy="17081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2585904" y="4854395"/>
            <a:ext cx="2016125" cy="1106545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latex.codecogs.com/png.latex?%5Cdpi%7B300%7D%20%5Clarge%20N%28x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29" y="4191313"/>
            <a:ext cx="682577" cy="33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latex.codecogs.com/png.latex?%5Cdpi%7B300%7D%20%5Clarge%20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29" y="5920638"/>
            <a:ext cx="20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latex.codecogs.com/png.latex?%5Cdpi%7B300%7D%20%5Clarge%20%5Comega_%7Bo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81" y="5191667"/>
            <a:ext cx="335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latex.codecogs.com/png.latex?%5Cdpi%7B300%7D%20%5Clarge%20%5Comega_%7Bi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78" y="5203053"/>
            <a:ext cx="287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latex.codecogs.com/png.latex?%5Cdpi%7B300%7D%20%5Clarge%20L%28x%2C%5Comega_%7Bo%7D%29%3DL_%7Be%7D%28x%2C%5Comega_%7Bo%7D%29&amp;plus;%5Cint_%7B%5COmega%7DL%28x%2C%5Comega_%7Bi%7D%29f_%7Br%7D%28x%2C%5Comega_%7Bo%7D%5Cleftarrow%5Comega_%7Bi%7D%29%28N%28x%29%5Ccdot%5Comega_%7Bi%7D%29d%5Comega_%7Bi%7D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7" r="22022"/>
          <a:stretch/>
        </p:blipFill>
        <p:spPr bwMode="auto">
          <a:xfrm>
            <a:off x="3786699" y="6163704"/>
            <a:ext cx="1747520" cy="65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latex.codecogs.com/png.latex?%5Cdpi%7B200%7D%20L_%7Bi%7D%28x%2C%5Comega_%7Bi%7D%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777" y="4587313"/>
            <a:ext cx="110490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16"/>
          <p:cNvCxnSpPr/>
          <p:nvPr/>
        </p:nvCxnSpPr>
        <p:spPr>
          <a:xfrm flipH="1">
            <a:off x="4603898" y="4769581"/>
            <a:ext cx="1706282" cy="1188183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圖: 接點 12"/>
          <p:cNvSpPr/>
          <p:nvPr/>
        </p:nvSpPr>
        <p:spPr>
          <a:xfrm>
            <a:off x="4500430" y="5856164"/>
            <a:ext cx="203200" cy="203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940262" y="2671213"/>
            <a:ext cx="195438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incident radiance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4572000" y="3023265"/>
            <a:ext cx="0" cy="11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956964" y="3146868"/>
            <a:ext cx="1008000" cy="46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12005" y="3146868"/>
            <a:ext cx="1641147" cy="46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6169219" y="3621507"/>
            <a:ext cx="0" cy="11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913480" y="3639415"/>
            <a:ext cx="482215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reflectance distribution function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(BRDF)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95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8" grpId="0" animBg="1"/>
      <p:bldP spid="9" grpId="0" animBg="1"/>
      <p:bldP spid="10" grpId="0" animBg="1"/>
      <p:bldP spid="13" grpId="0" animBg="1"/>
      <p:bldP spid="29" grpId="0"/>
      <p:bldP spid="31" grpId="0" animBg="1"/>
      <p:bldP spid="32" grpId="0" animBg="1"/>
      <p:bldP spid="3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718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Point Light (VPL) Method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2159" t="15154" r="12356" b="63181"/>
          <a:stretch/>
        </p:blipFill>
        <p:spPr>
          <a:xfrm>
            <a:off x="2056720" y="1320992"/>
            <a:ext cx="6192000" cy="26510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22159" t="58090" r="12356" b="20155"/>
          <a:stretch/>
        </p:blipFill>
        <p:spPr>
          <a:xfrm>
            <a:off x="2056720" y="3972057"/>
            <a:ext cx="6192000" cy="266219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138179" y="1375855"/>
            <a:ext cx="18370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tracing</a:t>
            </a:r>
            <a:endParaRPr lang="zh-TW" alt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6623" y="4036065"/>
            <a:ext cx="26984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 point lights</a:t>
            </a:r>
            <a:endParaRPr lang="zh-TW" alt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 rot="7200000">
            <a:off x="6005942" y="5755520"/>
            <a:ext cx="203138" cy="29251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18044107">
            <a:off x="7661942" y="5748299"/>
            <a:ext cx="203138" cy="29251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 rot="9942526">
            <a:off x="6391943" y="6249386"/>
            <a:ext cx="203138" cy="29251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77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camera, nikon, photograph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10" y="3225069"/>
            <a:ext cx="609545" cy="60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ligh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5588">
            <a:off x="3819333" y="2216188"/>
            <a:ext cx="519266" cy="5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ligh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681" flipH="1">
            <a:off x="6994359" y="2198957"/>
            <a:ext cx="519266" cy="5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2003874" y="2231221"/>
            <a:ext cx="6385745" cy="4141279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868981" y="2904059"/>
            <a:ext cx="253620" cy="46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896431" y="2842997"/>
            <a:ext cx="226170" cy="1104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896431" y="3331609"/>
            <a:ext cx="226170" cy="1104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8" name="Picture 14" descr="clouds, sun, weath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4" y="2376029"/>
            <a:ext cx="1237853" cy="123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接點 31"/>
          <p:cNvCxnSpPr/>
          <p:nvPr/>
        </p:nvCxnSpPr>
        <p:spPr>
          <a:xfrm>
            <a:off x="1430805" y="2834072"/>
            <a:ext cx="6779010" cy="256829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445537" y="3050989"/>
            <a:ext cx="6800180" cy="257631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8238097" y="5370587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>
            <a:off x="2122601" y="5470967"/>
            <a:ext cx="513139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http://www.furnitureinfashion.net/images/small-bedside-cabinet-VIT-3130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9617" r="9702" b="14687"/>
          <a:stretch/>
        </p:blipFill>
        <p:spPr bwMode="auto">
          <a:xfrm>
            <a:off x="2122602" y="4486656"/>
            <a:ext cx="1905656" cy="184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http://fitnessorstrength.com/wp-content/uploads/2014/05/glass-of-milk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9" r="34461"/>
          <a:stretch/>
        </p:blipFill>
        <p:spPr bwMode="auto">
          <a:xfrm rot="231647">
            <a:off x="2416088" y="3821727"/>
            <a:ext cx="486299" cy="9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encrypted-tbn2.gstatic.com/images?q=tbn:ANd9GcQ_nejPsszASYYzafx--KJHz4TPMgG6LwN7AtaUI06gmPpr8rIF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26194"/>
          <a:stretch/>
        </p:blipFill>
        <p:spPr bwMode="auto">
          <a:xfrm>
            <a:off x="4719762" y="4067441"/>
            <a:ext cx="115824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橢圓 55"/>
          <p:cNvSpPr/>
          <p:nvPr/>
        </p:nvSpPr>
        <p:spPr>
          <a:xfrm>
            <a:off x="3507358" y="4499707"/>
            <a:ext cx="121477" cy="12147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3567008" y="3770662"/>
            <a:ext cx="1438878" cy="78978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8239342" y="5598222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0" name="直線接點 59"/>
          <p:cNvCxnSpPr>
            <a:endCxn id="66" idx="0"/>
          </p:cNvCxnSpPr>
          <p:nvPr/>
        </p:nvCxnSpPr>
        <p:spPr>
          <a:xfrm>
            <a:off x="5114243" y="3852750"/>
            <a:ext cx="54737" cy="119405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橢圓 65"/>
          <p:cNvSpPr/>
          <p:nvPr/>
        </p:nvSpPr>
        <p:spPr>
          <a:xfrm>
            <a:off x="5108241" y="5046805"/>
            <a:ext cx="121477" cy="12147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2331799" y="2271536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6754489" y="6200013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3084314" y="2279156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244882" y="2279156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6309881" y="2279156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8238097" y="2780531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8245717" y="3313243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8224547" y="4520083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394086" y="6200013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4349642" y="6197191"/>
            <a:ext cx="108000" cy="108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65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187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Initial Clustering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148727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clustering</a:t>
            </a:r>
          </a:p>
          <a:p>
            <a:pPr lvl="1"/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IlluminationCut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altLang="zh-TW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Cheslack-Postava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2008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2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a light tree of all VPLs based on geometric properties</a:t>
            </a:r>
          </a:p>
          <a:p>
            <a:pPr lvl="2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a cut of the light tree based on luminance variance and spatial extent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71" y="3818883"/>
            <a:ext cx="4974404" cy="272003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608391"/>
            <a:ext cx="1404000" cy="140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5134913"/>
            <a:ext cx="1421773" cy="1404000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 rot="5400000">
            <a:off x="7617824" y="4880384"/>
            <a:ext cx="424180" cy="36762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19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187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Initial Clustering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569033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Shading point clustering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6D 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kdtree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Walter et al., 2006, </a:t>
            </a:r>
            <a:r>
              <a:rPr lang="en-US" altLang="zh-TW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Pellacini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2011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2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a 6D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kdtree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position and normal</a:t>
            </a:r>
          </a:p>
          <a:p>
            <a:pPr lvl="2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a cut of the tree based on spatial extent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28" y="3365354"/>
            <a:ext cx="2160000" cy="216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28" y="3365354"/>
            <a:ext cx="2160000" cy="2160000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4185728" y="4265354"/>
            <a:ext cx="424180" cy="36762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521811" y="5525354"/>
            <a:ext cx="24238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2400 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shading clusters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3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814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Refine Strategy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569033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local refinement, we only split the light clusters because splitting shading cluster would result in additional </a:t>
            </a:r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21" y="3047337"/>
            <a:ext cx="8265358" cy="273046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36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569033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 to determine the number of shadow rays for the average visibility estimation in the </a:t>
            </a:r>
            <a:r>
              <a:rPr lang="en-US" altLang="zh-TW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Lunch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scene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2" y="2858649"/>
            <a:ext cx="7832736" cy="343102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05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408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Town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63267"/>
            <a:ext cx="3035616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69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149.8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0.028199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99935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151.7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0.021414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6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150.2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0.012905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787" y="5542488"/>
            <a:ext cx="71583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8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6705" y="1320991"/>
            <a:ext cx="8440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818.0K triangles, 32.8K VPLs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lighting, directional occlusion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3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996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</a:t>
            </a:r>
            <a:r>
              <a:rPr lang="en-US" altLang="zh-TW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Killeroo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63267"/>
            <a:ext cx="3035617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75499" y="5256000"/>
            <a:ext cx="121700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306.1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0.018630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05545" y="5256000"/>
            <a:ext cx="121700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308.8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0.010495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22546" y="5256000"/>
            <a:ext cx="121700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301.3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0.004001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787" y="5542488"/>
            <a:ext cx="71583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8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6705" y="1320991"/>
            <a:ext cx="7929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744.1K triangles, 32.8K VPLs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lighting, glossy materials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807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</a:t>
            </a:r>
            <a:r>
              <a:rPr lang="en-US" altLang="zh-TW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Sponza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63267"/>
            <a:ext cx="3035617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69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602.6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0.143324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99935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603.0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0.029546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6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600.9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0.031098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787" y="5542488"/>
            <a:ext cx="71583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8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6705" y="1320991"/>
            <a:ext cx="7929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279.2K triangles, 78.0K VPLs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illumination, difficult light paths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7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063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Hairball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63267"/>
            <a:ext cx="3035616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69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802.3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0.411024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99935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804.1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0.410042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6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801.5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0.081793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787" y="5542488"/>
            <a:ext cx="71583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9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</p:txBody>
      </p:sp>
      <p:sp>
        <p:nvSpPr>
          <p:cNvPr id="24" name="矩形 23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6705" y="1320991"/>
            <a:ext cx="7929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2.9M triangles, 32.8K VPLs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lighting, complex and detailed geometry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7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421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with Ray Tracing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Trace rays to simulate a variety of light transport paths</a:t>
            </a:r>
          </a:p>
          <a:p>
            <a:pPr marL="457200" lvl="1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1800225" y="5964743"/>
            <a:ext cx="5596456" cy="0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弧形 9"/>
          <p:cNvSpPr/>
          <p:nvPr/>
        </p:nvSpPr>
        <p:spPr>
          <a:xfrm>
            <a:off x="3255829" y="4618698"/>
            <a:ext cx="2667000" cy="2667000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268529" y="5653749"/>
            <a:ext cx="2667000" cy="635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弧形 11"/>
          <p:cNvSpPr/>
          <p:nvPr/>
        </p:nvSpPr>
        <p:spPr>
          <a:xfrm flipH="1">
            <a:off x="3268529" y="4618698"/>
            <a:ext cx="2667000" cy="2667000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7598664" y="3200937"/>
            <a:ext cx="1026631" cy="134454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圖: 接點 18"/>
          <p:cNvSpPr/>
          <p:nvPr/>
        </p:nvSpPr>
        <p:spPr>
          <a:xfrm>
            <a:off x="7984881" y="3725511"/>
            <a:ext cx="203200" cy="203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4754840" y="3965287"/>
            <a:ext cx="3131163" cy="1974281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6" descr="http://latex.codecogs.com/png.latex?%5Cdpi%7B300%7D%20%5Clarge%20%5Comega_%7Bi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49" y="5000356"/>
            <a:ext cx="287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latex.codecogs.com/gif.latex?%5Cdpi%7B300%7D%20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84" y="3532137"/>
            <a:ext cx="181124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latex.codecogs.com/gif.latex?%5Cdpi%7B300%7D%20L%28y%2C%5Comega_%7Bi%7D%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29" y="10501270"/>
            <a:ext cx="474814" cy="1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latex.codecogs.com/png.latex?%5Cdpi%7B300%7D%20%5Clarge%20N%28x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801" y="3857182"/>
            <a:ext cx="692158" cy="3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單箭頭接點 37"/>
          <p:cNvCxnSpPr/>
          <p:nvPr/>
        </p:nvCxnSpPr>
        <p:spPr>
          <a:xfrm flipV="1">
            <a:off x="4602029" y="4230602"/>
            <a:ext cx="0" cy="17081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流程圖: 接點 12"/>
          <p:cNvSpPr/>
          <p:nvPr/>
        </p:nvSpPr>
        <p:spPr>
          <a:xfrm>
            <a:off x="4500429" y="5869649"/>
            <a:ext cx="203200" cy="203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4" descr="http://latex.codecogs.com/png.latex?%5Cdpi%7B300%7D%20%5Clarge%20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24" y="6020949"/>
            <a:ext cx="20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807798" y="3077395"/>
            <a:ext cx="1383637" cy="1296229"/>
            <a:chOff x="707984" y="4535379"/>
            <a:chExt cx="652594" cy="611368"/>
          </a:xfrm>
        </p:grpSpPr>
        <p:pic>
          <p:nvPicPr>
            <p:cNvPr id="30" name="Picture 4" descr="camera, nikon, photography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5315" flipH="1">
              <a:off x="707984" y="4535379"/>
              <a:ext cx="337339" cy="33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流程圖: 資料 30"/>
            <p:cNvSpPr/>
            <p:nvPr/>
          </p:nvSpPr>
          <p:spPr>
            <a:xfrm rot="16200000" flipH="1">
              <a:off x="920300" y="4706470"/>
              <a:ext cx="430935" cy="449620"/>
            </a:xfrm>
            <a:prstGeom prst="flowChartInputOutpu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流程圖: 資料 40"/>
            <p:cNvSpPr/>
            <p:nvPr/>
          </p:nvSpPr>
          <p:spPr>
            <a:xfrm rot="16200000" flipH="1">
              <a:off x="1121930" y="4877407"/>
              <a:ext cx="115863" cy="115863"/>
            </a:xfrm>
            <a:prstGeom prst="flowChartInputOutpu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4" name="直線單箭頭接點 13"/>
          <p:cNvCxnSpPr/>
          <p:nvPr/>
        </p:nvCxnSpPr>
        <p:spPr>
          <a:xfrm flipH="1" flipV="1">
            <a:off x="1499616" y="3730752"/>
            <a:ext cx="2949603" cy="2138897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ligh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0000">
            <a:off x="5337010" y="297923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24"/>
          <p:cNvCxnSpPr/>
          <p:nvPr/>
        </p:nvCxnSpPr>
        <p:spPr>
          <a:xfrm flipH="1">
            <a:off x="4683410" y="3548504"/>
            <a:ext cx="1008625" cy="2283113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952744" y="3494416"/>
            <a:ext cx="1933259" cy="332695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http://latex.codecogs.com/gif.latex?%5Cdpi%7B300%7D%20%5Chuge%20%7B%5Comega_%7Bi%7D%7D%2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552" y="5358078"/>
            <a:ext cx="360000" cy="35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latex.codecogs.com/png.latex?%5Cdpi%7B200%7D%20L%28x%2C%5Comega_%7Bo%7D%29%20%3D%20L_%7Be%7D%28x%2C%5Comega_%7Bo%7D%29%20&amp;plus;%20%5Cint_%7B%5COmega%7DL_%7Bi%7D%28x%2C%5Comega_%7Bi%7D%29f_%7Br%7D%28x%2C%5Comega_%7Bo%7D%20%5Cleftarrow%20%5Comega_%7Bi%7D%29%28N%28x%29%5Ccdot%20%5Comega_%7Bi%7D%29d%5Comega_%7Bi%7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39" y="2297208"/>
            <a:ext cx="7520211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latex.codecogs.com/png.latex?%5Cdpi%7B200%7D%20L_%7Bi%7D%28x%2C%5Comega_%7Bi%7D%29%20%3D%20L%28y%2C-%7B%5Comega_%7Bi%7D%7D%27%2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76" y="4966806"/>
            <a:ext cx="2485176" cy="28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latex.codecogs.com/png.latex?%5Cdpi%7B300%7D%20%5Clarge%20%5Comega_%7Bo%7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09" y="4684821"/>
            <a:ext cx="335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3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9" grpId="0" animBg="1"/>
      <p:bldP spid="1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538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Error Visualization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1505" y="2237153"/>
            <a:ext cx="59824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25625" y="3493260"/>
            <a:ext cx="4700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40665" y="4749367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222707" y="1407029"/>
            <a:ext cx="89800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Lunch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731856" y="1407029"/>
            <a:ext cx="10374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Killeroo</a:t>
            </a:r>
            <a:endParaRPr lang="en-US" altLang="zh-TW" sz="20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204803" y="1407029"/>
            <a:ext cx="156485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03144" y="1407029"/>
            <a:ext cx="81144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352415" y="1407029"/>
            <a:ext cx="9541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Sponza</a:t>
            </a:r>
            <a:endParaRPr lang="en-US" altLang="zh-TW" sz="20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09" y="1897208"/>
            <a:ext cx="1440000" cy="10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09" y="3153315"/>
            <a:ext cx="1440000" cy="108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09" y="4409422"/>
            <a:ext cx="1440000" cy="108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89" y="1897208"/>
            <a:ext cx="1440000" cy="108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89" y="3153315"/>
            <a:ext cx="1440000" cy="108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89" y="4409422"/>
            <a:ext cx="1440000" cy="108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69" y="1898229"/>
            <a:ext cx="1440000" cy="108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49" y="1897208"/>
            <a:ext cx="1440000" cy="108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29" y="1897208"/>
            <a:ext cx="1440000" cy="108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29" y="3153315"/>
            <a:ext cx="1440000" cy="108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29" y="4409422"/>
            <a:ext cx="1440000" cy="10800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49" y="3153315"/>
            <a:ext cx="1440000" cy="108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80" y="4409422"/>
            <a:ext cx="1440000" cy="108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69" y="3151309"/>
            <a:ext cx="1440000" cy="108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38" y="4409422"/>
            <a:ext cx="1440000" cy="108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83"/>
          <a:stretch/>
        </p:blipFill>
        <p:spPr>
          <a:xfrm>
            <a:off x="626613" y="5622984"/>
            <a:ext cx="8424000" cy="309728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687925" y="5869897"/>
            <a:ext cx="6335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8170536" y="5866172"/>
            <a:ext cx="84350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1.00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948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Directional Occlusion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569033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shading assumes all lights are visible, resulting in unrealistic images</a:t>
            </a:r>
          </a:p>
          <a:p>
            <a:pPr marL="0" indent="0">
              <a:buNone/>
            </a:pP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2" y="2718832"/>
            <a:ext cx="4234471" cy="317585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03181" y="5894686"/>
            <a:ext cx="315663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shading, 35.4 sec.</a:t>
            </a:r>
            <a:endParaRPr lang="zh-TW" altLang="en-US" sz="24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09" y="2718832"/>
            <a:ext cx="4234472" cy="31758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186252" y="5894686"/>
            <a:ext cx="313098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Reference, 10047.0 sec.</a:t>
            </a:r>
            <a:endParaRPr lang="zh-TW" altLang="en-US" sz="24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99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948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Directional Occlusion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569033" cy="5037827"/>
          </a:xfrm>
        </p:spPr>
        <p:txBody>
          <a:bodyPr>
            <a:normAutofit/>
          </a:bodyPr>
          <a:lstStyle/>
          <a:p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can enhance local shading at a little cost</a:t>
            </a:r>
          </a:p>
          <a:p>
            <a:pPr marL="0" indent="0">
              <a:buNone/>
            </a:pP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3" y="3544186"/>
            <a:ext cx="2880000" cy="216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01036" y="5704186"/>
            <a:ext cx="1917513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shading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35.4 sec.</a:t>
            </a:r>
            <a:endParaRPr lang="zh-TW" altLang="en-US" sz="24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657" y="3549386"/>
            <a:ext cx="2879999" cy="2160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629874" y="5704186"/>
            <a:ext cx="1731563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10047.0 sec.</a:t>
            </a:r>
            <a:endParaRPr lang="zh-TW" altLang="en-US" sz="24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25" y="3544186"/>
            <a:ext cx="2880000" cy="2160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543721" y="5705219"/>
            <a:ext cx="221483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59.5 sec.</a:t>
            </a:r>
            <a:endParaRPr lang="zh-TW" altLang="en-US" sz="24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793" y="2190666"/>
            <a:ext cx="5056262" cy="107266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62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033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Directional Occlusion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9" y="1228725"/>
            <a:ext cx="3167999" cy="2376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1228725"/>
            <a:ext cx="3168000" cy="2376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9" y="3980351"/>
            <a:ext cx="3168000" cy="2376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3980351"/>
            <a:ext cx="3168000" cy="23760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571275" y="3592483"/>
            <a:ext cx="24160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shading, 35.4 sec.</a:t>
            </a:r>
            <a:endParaRPr lang="zh-TW" altLang="en-US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195720" y="3587233"/>
            <a:ext cx="23968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Reference, 10047.0 sec.</a:t>
            </a:r>
            <a:endParaRPr lang="zh-TW" altLang="en-US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90889" y="6344226"/>
            <a:ext cx="33768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(direct), 47.8 sec.</a:t>
            </a:r>
            <a:endParaRPr lang="zh-TW" altLang="en-US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712126" y="6345851"/>
            <a:ext cx="33639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(blend), 59.5 sec.</a:t>
            </a:r>
            <a:endParaRPr lang="zh-TW" altLang="en-US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3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Dipole Diffusion Model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569033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diffuse BSSRDF </a:t>
            </a:r>
            <a:r>
              <a:rPr lang="zh-TW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defined as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http://latex.codecogs.com/png.latex?%5Cdpi%7B300%7D%20R_%7Bd%7D%28r%29%3D%5Cfrac%7B%5Calpha%27%7D%7B4%5Cpi%7D%5Cleft%5B%20%28%5Csigma_%7Btr%7Dd_%7Br%7D&amp;plus;1%29%5Cfrac%7Be%5E%7B-%5Csigma_%7Btr%7Dd_%7Br%7D%7D%7D%7B%5Csigma_%7Bt%7D%27d_%7Br%7D%5E%7B3%7D%7D%20&amp;plus;%20z_%7Bv%7D%28%5Csigma_%7Btr%7Dd_%7Bv%7D&amp;plus;1%29%5Cfrac%7Be%5E%7B-%5Csigma_%7Btr%7Dd_%7Bv%7D%7D%7D%7B%5Csigma_%7Bt%7D%27d_%7Bv%7D%5E%7B3%7D%7D%20%5Cright%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7" y="2231803"/>
            <a:ext cx="7225664" cy="77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3" y="3916392"/>
            <a:ext cx="3351251" cy="2115134"/>
          </a:xfrm>
          <a:prstGeom prst="rect">
            <a:avLst/>
          </a:prstGeom>
        </p:spPr>
      </p:pic>
      <p:pic>
        <p:nvPicPr>
          <p:cNvPr id="16" name="Picture 2" descr="http://latex.codecogs.com/png.latex?%5Cdpi%7B300%7D%20R_%7Bd%7D%28r%29%3D%5Cfrac%7B%5Calpha%27%7D%7B4%5Cpi%7D%5Cleft%5B%20%28%5Csigma_%7Btr%7Dd_%7Br%7D&amp;plus;1%29%5Cfrac%7Be%5E%7B-%5Csigma_%7Btr%7Dd_%7Br%7D%7D%7D%7B%5Csigma_%7Bt%7D%27d_%7Br%7D%5E%7B3%7D%7D%20&amp;plus;%20z_%7Bv%7D%28%5Csigma_%7Btr%7Dd_%7Bv%7D&amp;plus;1%29%5Cfrac%7Be%5E%7B-%5Csigma_%7Btr%7Dd_%7Bv%7D%7D%7D%7B%5Csigma_%7Bt%7D%27d_%7Bv%7D%5E%7B3%7D%7D%20%5Cright%5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29"/>
          <a:stretch/>
        </p:blipFill>
        <p:spPr bwMode="auto">
          <a:xfrm>
            <a:off x="4315802" y="1224213"/>
            <a:ext cx="43396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latex.codecogs.com/png.latex?%5Cdpi%7B300%7D%20d_%7Br%7D%3D%5Cleft%20%5C%7C%20x-x_%7Br%7D%20%5Cright%20%5C%7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04" y="3660980"/>
            <a:ext cx="202588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latex.codecogs.com/png.latex?%5Cdpi%7B300%7D%20d_%7Bv%7D%3D%5Cleft%20%5C%7C%20x-x_%7Bv%7D%20%5Cright%20%5C%7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04" y="4156223"/>
            <a:ext cx="204705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latex.codecogs.com/png.latex?%5Cdpi%7B300%7D%20z_%7Br%7D%3D1/%5Csigma_%7Bt%7D%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67" y="3660980"/>
            <a:ext cx="1310941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latex.codecogs.com/png.latex?%5Cdpi%7B300%7D%20z_%7Bv%7D%3Dz_%7Br%7D&amp;plus;4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67" y="4156223"/>
            <a:ext cx="2062884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://latex.codecogs.com/png.latex?%5Cdpi%7B300%7D%20A%20%3D%20%5Cfrac%7B1&amp;plus;F_%7Bdr%7D%7D%7B1-F_%7Bdr%7D%7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04" y="4822220"/>
            <a:ext cx="177081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http://latex.codecogs.com/png.latex?%5Cdpi%7B300%7D%20D%20%3D%20%5Cfrac%7B1%7D%7B3%5Csigma_%7Bt%7D%27%7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72" y="4822220"/>
            <a:ext cx="1184179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3987473" y="5663405"/>
            <a:ext cx="45278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are defined by material</a:t>
            </a:r>
            <a:endParaRPr lang="zh-TW" alt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latex.codecogs.com/gif.latex?%5Cdpi%7B200%7D%20%5Chuge%20%7B%5Csigma_t%7D%2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04" y="5663405"/>
            <a:ext cx="393259" cy="39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latex.codecogs.com/gif.latex?%5Cdpi%7B200%7D%20%5Chuge%20%5Csigma_%7Btr%7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45" y="5836694"/>
            <a:ext cx="42673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14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806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</a:t>
            </a:r>
            <a:r>
              <a:rPr lang="en-US" altLang="zh-TW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ChessGame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63267"/>
            <a:ext cx="3035616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69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J.B.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110.6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0.003472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99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Arbree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111.5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0.005018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6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111.2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0.001196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692040" y="5542488"/>
            <a:ext cx="88357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8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6705" y="1320991"/>
            <a:ext cx="7929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1.5M triangles, 52.7K VPLs, 11.2M surface samples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(environment + area) lighting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0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847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Equal-Quality Comparisons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23" y="1331802"/>
            <a:ext cx="3201428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352" y="1346926"/>
            <a:ext cx="3170571" cy="216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23" y="4052356"/>
            <a:ext cx="3170571" cy="216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494" y="4052356"/>
            <a:ext cx="3201429" cy="2160000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954248" y="3506926"/>
            <a:ext cx="1175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Sculpture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811571" y="3509487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Cathedral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837357" y="6212356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ChessGame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825404" y="6212356"/>
            <a:ext cx="1265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Exhibition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9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408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Town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5" y="3247856"/>
            <a:ext cx="2276710" cy="1707533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78" y="2952000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8" y="2952000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8" y="2952000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8" y="2952000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2762534" y="5256000"/>
            <a:ext cx="115768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59.9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0.029797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93156" y="5256000"/>
            <a:ext cx="115768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61.8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0.018352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175267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RPF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272.4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0.057937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432129" y="5256000"/>
            <a:ext cx="116249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60.9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0.018023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55100" y="4955389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78" y="4140000"/>
            <a:ext cx="1080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4" name="圖片 2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78" y="2952000"/>
            <a:ext cx="1080000" cy="10800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5" name="文字方塊 24"/>
          <p:cNvSpPr txBox="1"/>
          <p:nvPr/>
        </p:nvSpPr>
        <p:spPr>
          <a:xfrm>
            <a:off x="7599126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40673" y="5563777"/>
            <a:ext cx="153625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6623" y="1327814"/>
            <a:ext cx="8410755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36705" y="1320991"/>
            <a:ext cx="80071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(environment + area) lighting,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blur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7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834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- RPF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Filtering the Noise from the Random Parameters in Monte Carlo Rendering [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 and 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Darabi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66" y="2412884"/>
            <a:ext cx="8325720" cy="3356979"/>
          </a:xfrm>
          <a:prstGeom prst="rect">
            <a:avLst/>
          </a:prstGeom>
        </p:spPr>
      </p:pic>
      <p:sp>
        <p:nvSpPr>
          <p:cNvPr id="8" name="文字方塊 32"/>
          <p:cNvSpPr txBox="1"/>
          <p:nvPr/>
        </p:nvSpPr>
        <p:spPr>
          <a:xfrm>
            <a:off x="762458" y="5747394"/>
            <a:ext cx="312136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Monte Carlo data 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 samples / pixel)</a:t>
            </a:r>
            <a:endParaRPr lang="zh-TW" alt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32"/>
          <p:cNvSpPr txBox="1"/>
          <p:nvPr/>
        </p:nvSpPr>
        <p:spPr>
          <a:xfrm>
            <a:off x="5525961" y="5747394"/>
            <a:ext cx="2685351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rendering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(8K samples / pixel)</a:t>
            </a:r>
            <a:endParaRPr lang="zh-TW" alt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2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834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- RPF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Filtering the Noise from the Random Parameters in Monte Carlo Rendering [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 and 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Darabi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occurs in regions where the sample values are a direct function of the random parameters used in the Monte Carlo system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importance of sample values which are affected by Monte Carlo noise during filtering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mutual information to estimate the dependency between color (feature) and random number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1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compute the color of a pixel (</a:t>
            </a:r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j), we need to integrate: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illumination and anti-aliasing</a:t>
            </a:r>
          </a:p>
          <a:p>
            <a:pPr marL="457200" lvl="1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Depth of field (integrate over the camera lens)</a:t>
            </a:r>
          </a:p>
          <a:p>
            <a:pPr marL="457200" lvl="1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Motion blur (integrate over the time shutter is open)</a:t>
            </a:r>
          </a:p>
          <a:p>
            <a:pPr marL="457200" lvl="1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72313" y="4222218"/>
            <a:ext cx="717191" cy="60247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82760" y="4424172"/>
            <a:ext cx="324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87294" y="4424172"/>
            <a:ext cx="432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30909" y="5617496"/>
            <a:ext cx="389531" cy="60247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86607" y="5810246"/>
            <a:ext cx="108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67682" y="5810246"/>
            <a:ext cx="180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421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with Ray Tracing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://latex.codecogs.com/gif.latex?%5Cdpi%7B120%7D%20%5Chuge%20I%28i%2Cj%29%20%3D%20%5Cint_%7Bi-1/2%7D%5E%7Bi&amp;plus;1/2%7D%20%5Cint_%7Bj-1/2%7D%5E%7Bj&amp;plus;1/2%7D%20%5Cint_%7B%5COmega_%7B1%7D%7D%20%5Ccdots%20%5Cint_%7B%5COmega_%7Bn%7D%7D%20f%28x%2Cy%2C%5Comega_%7Bi_%7B1%7D%7D%2C%5Ccdots%2C%5Comega_%7Bi_%7Bn%7D%7D%29%20d%5Comega_%7Bi_%7Bn%7D%7D%20%5Ccdots%20d%5Comega_%7Bi_%7Bi%7D%7Ddyd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69" y="2861033"/>
            <a:ext cx="626086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latex.codecogs.com/gif.latex?%5Cdpi%7B120%7D%20%5Chuge%20I%28i%2Cj%29%20%3D%20%5Cint_%7Bi-1/2%7D%5E%7Bi&amp;plus;1/2%7D%20%5Cint_%7Bj-1/2%7D%5E%7Bj&amp;plus;1/2%7D%20%5Cint_%7B-1%7D%5E1%20%5Cint_%7B-1%7D%5E%7B1%7D%20%5Cint_%7Bt_%7B0%7D%7D%5E%7Bt_%7B1%7D%7D%20%5Cint_%7B%5COmega_%7B1%7D%7D%20%5Ccdots%20%5Cint_%7B%5COmega_%7Bn%7D%7D%20f%28x%2Cy%2Cu%2Cv%2Ct%2C%5Comega_%7Bi_%7B1%7D%7D%2C%5Ccdots%2C%5Comega_%7Bi_%7Bn%7D%7D%29%20dtdvdu%20d%5Comega_%7Bi_%7Bn%7D%7D%20%5Ccdots%20d%5Comega_%7Bi_%7Bi%7D%7Ddyd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82" y="5617496"/>
            <a:ext cx="8549836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3530958" y="2847796"/>
            <a:ext cx="993417" cy="60247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17421" y="2847796"/>
            <a:ext cx="1303020" cy="60247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24366" y="3075213"/>
            <a:ext cx="1044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50099" y="3075213"/>
            <a:ext cx="1008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94423" y="3075213"/>
            <a:ext cx="396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28366" y="3075213"/>
            <a:ext cx="324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2" name="Picture 10" descr="http://latex.codecogs.com/gif.latex?%5Cdpi%7B120%7D%20%5Chuge%20I%28i%2Cj%29%20%3D%20%5Cint_%7Bi-1/2%7D%5E%7Bi&amp;plus;1/2%7D%20%5Cint_%7Bj-1/2%7D%5E%7Bj&amp;plus;1/2%7D%20%5Cint_%7B-1%7D%5E1%20%5Cint_%7B-1%7D%5E%7B1%7D%20%5Cint_%7B%5COmega_%7B1%7D%7D%20%5Ccdots%20%5Cint_%7B%5COmega_%7Bn%7D%7D%20f%28x%2Cy%2Cu%2Cv%2C%5Comega_%7Bi_%7B1%7D%7D%2C%5Ccdots%2C%5Comega_%7Bi_%7Bn%7D%7D%29%20dvdu%20d%5Comega_%7Bi_%7Bn%7D%7D%20%5Ccdots%20d%5Comega_%7Bi_%7Bi%7D%7Ddyd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8" y="4229838"/>
            <a:ext cx="7828584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61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5" grpId="0" animBg="1"/>
      <p:bldP spid="15" grpId="1" animBg="1"/>
      <p:bldP spid="16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834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- RPF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Filtering the Noise from the Random Parameters in Monte Carlo Rendering [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 and 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Darabi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453283"/>
            <a:ext cx="1824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1488" y="2453283"/>
            <a:ext cx="182287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9680" y="2453283"/>
            <a:ext cx="182287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57872" y="2453283"/>
            <a:ext cx="182287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86064" y="2453283"/>
            <a:ext cx="1824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方塊 11"/>
          <p:cNvSpPr txBox="1"/>
          <p:nvPr/>
        </p:nvSpPr>
        <p:spPr>
          <a:xfrm>
            <a:off x="546141" y="5333603"/>
            <a:ext cx="1088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MC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spp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35696" y="5333603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 of color on random parameters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35896" y="5333603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 of color on screen position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364088" y="5333603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dependency of color on random parameters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092280" y="533360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RPF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08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718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Filter Selection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optimal filter for each pixel 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(c)/dc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scale</a:t>
            </a: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error using SURE</a:t>
            </a:r>
          </a:p>
        </p:txBody>
      </p:sp>
      <p:pic>
        <p:nvPicPr>
          <p:cNvPr id="11" name="Picture 2" descr="http://latex.codecogs.com/png.latex?%5Cdpi%7B300%7D%20%5Clarge%20%5Cfrac%7BdF%28c_%7Bi%7D%29%7D%7Bdc_%7Bi%7D%7D%3D%5Cfrac%7B1%7D%7B%5Csum_%7Bj%3D1%7D%5E%7Bn%7Dw_%7Bij%7D%7D&amp;plus;%5Cfrac%7B1%7D%7B%5Csigma_%7Br%7D%5E%7B2%7D%7D%28F%5E%7B2%7D%28c_%7Bi%7D%29-F%28c_%7Bi%7D%29%5E%7B2%7D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1" y="2482639"/>
            <a:ext cx="4629150" cy="67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latex.codecogs.com/png.latex?%5Cdpi%7B300%7D%20%5Clarge%20F%5E%7B2%7D%28c_%7Bi%7D%29%3D%5Cfrac%7B%5Csum_%7Bj%3D1%7D%5E%7Bn%7Dw_%7Bij%7Dc_%7Bj%7D%5E%7B2%7D%7D%7B%5Csum_%7Bj%3D1%7D%5E%7Bn%7Dw_%7Bij%7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49" y="3523990"/>
            <a:ext cx="2219326" cy="71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31" y="4475274"/>
            <a:ext cx="1152000" cy="1152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31" y="4464545"/>
            <a:ext cx="1152000" cy="1152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15" name="文字方塊 14"/>
          <p:cNvSpPr txBox="1"/>
          <p:nvPr/>
        </p:nvSpPr>
        <p:spPr>
          <a:xfrm>
            <a:off x="5228597" y="5700175"/>
            <a:ext cx="114646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0.011718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488598" y="5700175"/>
            <a:ext cx="114646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0.002148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83580" y="5714740"/>
            <a:ext cx="127650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54" y="3154043"/>
            <a:ext cx="1190160" cy="119016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31" y="2544203"/>
            <a:ext cx="1800000" cy="180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97" y="4475274"/>
            <a:ext cx="1152000" cy="1152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3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586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Adaptive Sampling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error and distribute more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samples to pixels with larger error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sampling function as</a:t>
            </a: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Pixel </a:t>
            </a:r>
            <a:r>
              <a:rPr lang="en-US" altLang="zh-TW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will receive </a:t>
            </a: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if the sample budget is 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25" y="2104942"/>
            <a:ext cx="2640000" cy="19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25" y="4196404"/>
            <a:ext cx="2640000" cy="1980000"/>
          </a:xfrm>
          <a:prstGeom prst="rect">
            <a:avLst/>
          </a:prstGeom>
        </p:spPr>
      </p:pic>
      <p:pic>
        <p:nvPicPr>
          <p:cNvPr id="9" name="Picture 2" descr="http://latex.codecogs.com/png.latex?%5Cdpi%7B300%7D%20%5Clarge%20S%28i%29%3D%5Cfrac%7B%5Ctext%7BSURE%7D%28F%28c_%7Bi%7D%29%29&amp;plus;%5Csigma_%7Bi%7D%5E2%7D%7BI%28F%28c_%7Bi%7D%29%29%5E%7B2%7D&amp;plus;%5Cvarepsilon%20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01" y="2960943"/>
            <a:ext cx="3089650" cy="68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latex.codecogs.com/png.latex?%5Cdpi%7B300%7D%20%5Cleft%20%5Clceil%20mS%28i%29/%5Csum_%7Bj%20%5Cin%20pixel%7DS%28j%29%20%5Cright%20%5Crce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01" y="4707968"/>
            <a:ext cx="2760028" cy="10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3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058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– Using Gaussian Filters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 with GEM [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Rousselle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2011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on the 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Toasters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scene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75" y="2465354"/>
            <a:ext cx="3060000" cy="30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03" y="2465354"/>
            <a:ext cx="3060000" cy="30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1" y="4229354"/>
            <a:ext cx="1296000" cy="1296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03" y="4229354"/>
            <a:ext cx="1296000" cy="1296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927418" y="5525354"/>
            <a:ext cx="213391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MSE: 0.000287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085047" y="5521760"/>
            <a:ext cx="213391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MSE: 0.000356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75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645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– Using Cross-NLM Filters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" y="1320991"/>
            <a:ext cx="2880000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0" y="1320991"/>
            <a:ext cx="2880000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76" y="1316102"/>
            <a:ext cx="2880000" cy="2160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73065" y="3476102"/>
            <a:ext cx="213391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filtering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MSE: 0.085032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505043" y="3476101"/>
            <a:ext cx="213391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MSE: 0.012010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771550" y="3476101"/>
            <a:ext cx="14302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3" y="4598686"/>
            <a:ext cx="1296000" cy="1296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20" y="4598686"/>
            <a:ext cx="1296000" cy="1296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17" y="4598686"/>
            <a:ext cx="1296000" cy="1296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03906" y="5894686"/>
            <a:ext cx="102143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885049" y="5894685"/>
            <a:ext cx="9717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012117" y="5894684"/>
            <a:ext cx="14302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99" y="4598684"/>
            <a:ext cx="1296000" cy="1296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96" y="4598684"/>
            <a:ext cx="1296000" cy="1296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3" y="4598684"/>
            <a:ext cx="1296000" cy="1296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4875882" y="5894686"/>
            <a:ext cx="102143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6257025" y="5894685"/>
            <a:ext cx="9717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7384093" y="5894684"/>
            <a:ext cx="14302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1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538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Error Visualization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94261" y="1928081"/>
            <a:ext cx="6126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MC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002088" y="3081292"/>
            <a:ext cx="7970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58192" y="4236462"/>
            <a:ext cx="68480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RPF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937680" y="1156152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Sibenik</a:t>
            </a:r>
            <a:endParaRPr lang="en-US" altLang="zh-TW" sz="20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393093" y="1155550"/>
            <a:ext cx="9541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Sponza</a:t>
            </a:r>
            <a:endParaRPr lang="en-US" altLang="zh-TW" sz="20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488273" y="1155550"/>
            <a:ext cx="88729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Teapot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110893" y="1155550"/>
            <a:ext cx="7606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Town</a:t>
            </a: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74"/>
          <a:stretch/>
        </p:blipFill>
        <p:spPr>
          <a:xfrm>
            <a:off x="1888360" y="6247627"/>
            <a:ext cx="5583561" cy="178653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1240500" y="6136898"/>
            <a:ext cx="6335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7500626" y="6136898"/>
            <a:ext cx="8293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0.11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1080634" y="5352705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60" y="1584563"/>
            <a:ext cx="1080000" cy="10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60" y="2741347"/>
            <a:ext cx="1080000" cy="108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60" y="3900284"/>
            <a:ext cx="1080000" cy="108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60" y="5059042"/>
            <a:ext cx="1080000" cy="108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91" y="1582343"/>
            <a:ext cx="1440000" cy="108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91" y="2741347"/>
            <a:ext cx="1440000" cy="108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23" y="3902312"/>
            <a:ext cx="1440000" cy="108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91" y="5059042"/>
            <a:ext cx="1440000" cy="108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22" y="1581794"/>
            <a:ext cx="1440000" cy="108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22" y="2741347"/>
            <a:ext cx="1440000" cy="108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22" y="3900284"/>
            <a:ext cx="1440000" cy="108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22" y="5059042"/>
            <a:ext cx="1440000" cy="108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53" y="1581794"/>
            <a:ext cx="1080000" cy="108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72" y="2741347"/>
            <a:ext cx="1080000" cy="108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21" y="3900284"/>
            <a:ext cx="1080000" cy="108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21" y="5056044"/>
            <a:ext cx="1080000" cy="1080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3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05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 </a:t>
            </a:r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SURE-based adaptive rendering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animation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Exploit and maintain temporal coherence</a:t>
            </a: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 Dual-matrix sampling for heterogeneous translucent materials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5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601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equation is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recursive, resulting a high-dimensional integral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has no analytical solution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 is the only feasible approach for estimating the integral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function values with stochastic point samples (drawn according to a pdf) in the integral domain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Combine sample results with an estimator</a:t>
            </a:r>
          </a:p>
        </p:txBody>
      </p:sp>
      <p:pic>
        <p:nvPicPr>
          <p:cNvPr id="7" name="Picture 2" descr="http://latex.codecogs.com/png.latex?%5Cdpi%7B300%7D%20%5Clarge%20I%20%3D%20%5Cint_%7B%5COmega%7Df%28x%29d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58" y="5224136"/>
            <a:ext cx="1968544" cy="74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latex.codecogs.com/png.latex?%5Cdpi%7B300%7D%20%5Clarge%20%5Chat%7BI%7D_%7BN%7D%20%3D%20%5Cfrac%7B1%7D%7BN%7D%20%5Csum_%7Bi%3D1%7D%5E%7BN%7D%20%5Cfrac%7Bf%28X_%7Bi%7D%29%7D%7Bp%28X_%7Bi%7D%29%7Dd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26" y="5125918"/>
            <a:ext cx="2854369" cy="94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向右箭號 9"/>
          <p:cNvSpPr/>
          <p:nvPr/>
        </p:nvSpPr>
        <p:spPr>
          <a:xfrm>
            <a:off x="3386340" y="5414239"/>
            <a:ext cx="424180" cy="36762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98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601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Robust for high-dimensional integral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for simulating a variety of light transport paths</a:t>
            </a: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Producing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ndesired artifacts when samples are not enough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5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601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43" y="1397000"/>
            <a:ext cx="6922515" cy="4320000"/>
          </a:xfrm>
        </p:spPr>
      </p:pic>
      <p:sp>
        <p:nvSpPr>
          <p:cNvPr id="7" name="文字方塊 6"/>
          <p:cNvSpPr txBox="1"/>
          <p:nvPr/>
        </p:nvSpPr>
        <p:spPr>
          <a:xfrm>
            <a:off x="423260" y="5717000"/>
            <a:ext cx="8297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Sanmiguel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scene, 1209 sec. with Monte Carlo path tracing on a machine with Intel dual-quad core 2.5GHz CPU and 32GB</a:t>
            </a:r>
            <a:r>
              <a:rPr lang="zh-TW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RAM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0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601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 Integration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43" y="1397000"/>
            <a:ext cx="6922515" cy="4319999"/>
          </a:xfrm>
        </p:spPr>
      </p:pic>
      <p:sp>
        <p:nvSpPr>
          <p:cNvPr id="6" name="文字方塊 5"/>
          <p:cNvSpPr txBox="1"/>
          <p:nvPr/>
        </p:nvSpPr>
        <p:spPr>
          <a:xfrm>
            <a:off x="425465" y="5717000"/>
            <a:ext cx="8293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Sanmiguel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scene, 39 hours with Monte Carlo path tracing on a machine with Intel dual-quad core 2.5GHz CPU and 32GB</a:t>
            </a:r>
            <a:r>
              <a:rPr lang="zh-TW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RAM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1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718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Point Light (VPL) Method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multi-bounce indirect lighting requires to evaluate the rendering equation recursively</a:t>
            </a:r>
          </a:p>
          <a:p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 point light methods can break the recursion</a:t>
            </a:r>
          </a:p>
          <a:p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also provides a unified framework for handling all types of illumination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718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Point Light (VPL) Method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 I: convert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illumination in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scene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large number of virtual point lights (VPLs)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5026129" y="2470181"/>
            <a:ext cx="2304000" cy="1728000"/>
            <a:chOff x="1272" y="1584"/>
            <a:chExt cx="3212" cy="2405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72" y="1584"/>
              <a:ext cx="3213" cy="240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1272" y="1584"/>
              <a:ext cx="3213" cy="24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Picture 8" descr="kitchen-lc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0027" y="2470182"/>
            <a:ext cx="2304000" cy="172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向右箭號 11"/>
          <p:cNvSpPr/>
          <p:nvPr/>
        </p:nvSpPr>
        <p:spPr>
          <a:xfrm>
            <a:off x="4350058" y="3172027"/>
            <a:ext cx="360040" cy="32431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1" name="Picture 2" descr="http://graphics.ucsd.edu/~henrik/images/imgs/cornellbox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50" y="4415530"/>
            <a:ext cx="2404193" cy="18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Picture 2" descr="http://www.cs.berkeley.edu/~sarietta/img/ass05graceOr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6" y="4415530"/>
            <a:ext cx="3606290" cy="18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文字方塊 252"/>
          <p:cNvSpPr txBox="1"/>
          <p:nvPr/>
        </p:nvSpPr>
        <p:spPr>
          <a:xfrm>
            <a:off x="1053364" y="6228000"/>
            <a:ext cx="2138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lights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7" name="Picture 4" descr="http://www.blendernation.com/wp-content/uploads/2008/07/area_tex2_lc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 t="7066" r="6285" b="8330"/>
          <a:stretch/>
        </p:blipFill>
        <p:spPr bwMode="auto">
          <a:xfrm>
            <a:off x="4053853" y="4415530"/>
            <a:ext cx="2117044" cy="18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8" name="文字方塊 437"/>
          <p:cNvSpPr txBox="1"/>
          <p:nvPr/>
        </p:nvSpPr>
        <p:spPr>
          <a:xfrm>
            <a:off x="4454983" y="6228380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 lights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字方塊 438"/>
          <p:cNvSpPr txBox="1"/>
          <p:nvPr/>
        </p:nvSpPr>
        <p:spPr>
          <a:xfrm>
            <a:off x="6492611" y="622800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Indirect illumination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0" name="群組 439"/>
          <p:cNvGrpSpPr/>
          <p:nvPr/>
        </p:nvGrpSpPr>
        <p:grpSpPr>
          <a:xfrm>
            <a:off x="366623" y="4458708"/>
            <a:ext cx="3515204" cy="1720509"/>
            <a:chOff x="3370725" y="2981060"/>
            <a:chExt cx="2118616" cy="1036952"/>
          </a:xfrm>
        </p:grpSpPr>
        <p:sp>
          <p:nvSpPr>
            <p:cNvPr id="441" name="橢圓 440"/>
            <p:cNvSpPr/>
            <p:nvPr/>
          </p:nvSpPr>
          <p:spPr>
            <a:xfrm>
              <a:off x="3391859" y="301972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2" name="橢圓 441"/>
            <p:cNvSpPr/>
            <p:nvPr/>
          </p:nvSpPr>
          <p:spPr>
            <a:xfrm>
              <a:off x="3473117" y="306362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3" name="橢圓 442"/>
            <p:cNvSpPr/>
            <p:nvPr/>
          </p:nvSpPr>
          <p:spPr>
            <a:xfrm>
              <a:off x="3409863" y="313591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4" name="橢圓 443"/>
            <p:cNvSpPr/>
            <p:nvPr/>
          </p:nvSpPr>
          <p:spPr>
            <a:xfrm>
              <a:off x="3643517" y="303086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5" name="橢圓 444"/>
            <p:cNvSpPr/>
            <p:nvPr/>
          </p:nvSpPr>
          <p:spPr>
            <a:xfrm>
              <a:off x="3509117" y="320764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橢圓 445"/>
            <p:cNvSpPr/>
            <p:nvPr/>
          </p:nvSpPr>
          <p:spPr>
            <a:xfrm>
              <a:off x="3761149" y="298430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橢圓 446"/>
            <p:cNvSpPr/>
            <p:nvPr/>
          </p:nvSpPr>
          <p:spPr>
            <a:xfrm>
              <a:off x="3743149" y="309173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橢圓 447"/>
            <p:cNvSpPr/>
            <p:nvPr/>
          </p:nvSpPr>
          <p:spPr>
            <a:xfrm>
              <a:off x="3833157" y="303354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橢圓 448"/>
            <p:cNvSpPr/>
            <p:nvPr/>
          </p:nvSpPr>
          <p:spPr>
            <a:xfrm>
              <a:off x="3545125" y="299486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橢圓 449"/>
            <p:cNvSpPr/>
            <p:nvPr/>
          </p:nvSpPr>
          <p:spPr>
            <a:xfrm>
              <a:off x="3581125" y="309991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橢圓 450"/>
            <p:cNvSpPr/>
            <p:nvPr/>
          </p:nvSpPr>
          <p:spPr>
            <a:xfrm>
              <a:off x="3689141" y="317105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橢圓 451"/>
            <p:cNvSpPr/>
            <p:nvPr/>
          </p:nvSpPr>
          <p:spPr>
            <a:xfrm>
              <a:off x="3770399" y="321496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橢圓 452"/>
            <p:cNvSpPr/>
            <p:nvPr/>
          </p:nvSpPr>
          <p:spPr>
            <a:xfrm>
              <a:off x="3707145" y="328724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橢圓 453"/>
            <p:cNvSpPr/>
            <p:nvPr/>
          </p:nvSpPr>
          <p:spPr>
            <a:xfrm>
              <a:off x="3940799" y="318220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橢圓 454"/>
            <p:cNvSpPr/>
            <p:nvPr/>
          </p:nvSpPr>
          <p:spPr>
            <a:xfrm>
              <a:off x="3806399" y="335897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橢圓 455"/>
            <p:cNvSpPr/>
            <p:nvPr/>
          </p:nvSpPr>
          <p:spPr>
            <a:xfrm>
              <a:off x="4058431" y="313563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橢圓 456"/>
            <p:cNvSpPr/>
            <p:nvPr/>
          </p:nvSpPr>
          <p:spPr>
            <a:xfrm>
              <a:off x="4040431" y="324306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橢圓 457"/>
            <p:cNvSpPr/>
            <p:nvPr/>
          </p:nvSpPr>
          <p:spPr>
            <a:xfrm>
              <a:off x="4130439" y="318487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橢圓 458"/>
            <p:cNvSpPr/>
            <p:nvPr/>
          </p:nvSpPr>
          <p:spPr>
            <a:xfrm>
              <a:off x="3842407" y="314620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橢圓 459"/>
            <p:cNvSpPr/>
            <p:nvPr/>
          </p:nvSpPr>
          <p:spPr>
            <a:xfrm>
              <a:off x="3878407" y="325124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橢圓 460"/>
            <p:cNvSpPr/>
            <p:nvPr/>
          </p:nvSpPr>
          <p:spPr>
            <a:xfrm>
              <a:off x="3931923" y="332345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橢圓 461"/>
            <p:cNvSpPr/>
            <p:nvPr/>
          </p:nvSpPr>
          <p:spPr>
            <a:xfrm>
              <a:off x="4013181" y="336736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橢圓 462"/>
            <p:cNvSpPr/>
            <p:nvPr/>
          </p:nvSpPr>
          <p:spPr>
            <a:xfrm>
              <a:off x="3949927" y="343964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4" name="橢圓 463"/>
            <p:cNvSpPr/>
            <p:nvPr/>
          </p:nvSpPr>
          <p:spPr>
            <a:xfrm>
              <a:off x="4183581" y="333460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5" name="橢圓 464"/>
            <p:cNvSpPr/>
            <p:nvPr/>
          </p:nvSpPr>
          <p:spPr>
            <a:xfrm>
              <a:off x="4049181" y="351137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" name="橢圓 465"/>
            <p:cNvSpPr/>
            <p:nvPr/>
          </p:nvSpPr>
          <p:spPr>
            <a:xfrm>
              <a:off x="4301213" y="328803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橢圓 466"/>
            <p:cNvSpPr/>
            <p:nvPr/>
          </p:nvSpPr>
          <p:spPr>
            <a:xfrm>
              <a:off x="4283213" y="339546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橢圓 467"/>
            <p:cNvSpPr/>
            <p:nvPr/>
          </p:nvSpPr>
          <p:spPr>
            <a:xfrm>
              <a:off x="4373221" y="333727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橢圓 468"/>
            <p:cNvSpPr/>
            <p:nvPr/>
          </p:nvSpPr>
          <p:spPr>
            <a:xfrm>
              <a:off x="4085189" y="329860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橢圓 469"/>
            <p:cNvSpPr/>
            <p:nvPr/>
          </p:nvSpPr>
          <p:spPr>
            <a:xfrm>
              <a:off x="4121189" y="340364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橢圓 470"/>
            <p:cNvSpPr/>
            <p:nvPr/>
          </p:nvSpPr>
          <p:spPr>
            <a:xfrm>
              <a:off x="4363971" y="341577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橢圓 471"/>
            <p:cNvSpPr/>
            <p:nvPr/>
          </p:nvSpPr>
          <p:spPr>
            <a:xfrm>
              <a:off x="4445229" y="345967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橢圓 472"/>
            <p:cNvSpPr/>
            <p:nvPr/>
          </p:nvSpPr>
          <p:spPr>
            <a:xfrm>
              <a:off x="4381975" y="353196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橢圓 473"/>
            <p:cNvSpPr/>
            <p:nvPr/>
          </p:nvSpPr>
          <p:spPr>
            <a:xfrm>
              <a:off x="4615629" y="342691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橢圓 474"/>
            <p:cNvSpPr/>
            <p:nvPr/>
          </p:nvSpPr>
          <p:spPr>
            <a:xfrm>
              <a:off x="4481229" y="360369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橢圓 475"/>
            <p:cNvSpPr/>
            <p:nvPr/>
          </p:nvSpPr>
          <p:spPr>
            <a:xfrm>
              <a:off x="4130439" y="303305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橢圓 476"/>
            <p:cNvSpPr/>
            <p:nvPr/>
          </p:nvSpPr>
          <p:spPr>
            <a:xfrm>
              <a:off x="4715261" y="348777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橢圓 477"/>
            <p:cNvSpPr/>
            <p:nvPr/>
          </p:nvSpPr>
          <p:spPr>
            <a:xfrm>
              <a:off x="4805269" y="342958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橢圓 478"/>
            <p:cNvSpPr/>
            <p:nvPr/>
          </p:nvSpPr>
          <p:spPr>
            <a:xfrm>
              <a:off x="4517237" y="339091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橢圓 479"/>
            <p:cNvSpPr/>
            <p:nvPr/>
          </p:nvSpPr>
          <p:spPr>
            <a:xfrm>
              <a:off x="4553237" y="349596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橢圓 480"/>
            <p:cNvSpPr/>
            <p:nvPr/>
          </p:nvSpPr>
          <p:spPr>
            <a:xfrm>
              <a:off x="4625245" y="353109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橢圓 481"/>
            <p:cNvSpPr/>
            <p:nvPr/>
          </p:nvSpPr>
          <p:spPr>
            <a:xfrm>
              <a:off x="4706503" y="357500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橢圓 482"/>
            <p:cNvSpPr/>
            <p:nvPr/>
          </p:nvSpPr>
          <p:spPr>
            <a:xfrm>
              <a:off x="4643249" y="364728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橢圓 483"/>
            <p:cNvSpPr/>
            <p:nvPr/>
          </p:nvSpPr>
          <p:spPr>
            <a:xfrm>
              <a:off x="4876903" y="354224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橢圓 484"/>
            <p:cNvSpPr/>
            <p:nvPr/>
          </p:nvSpPr>
          <p:spPr>
            <a:xfrm>
              <a:off x="4742503" y="371901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橢圓 485"/>
            <p:cNvSpPr/>
            <p:nvPr/>
          </p:nvSpPr>
          <p:spPr>
            <a:xfrm>
              <a:off x="4994535" y="349567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" name="橢圓 486"/>
            <p:cNvSpPr/>
            <p:nvPr/>
          </p:nvSpPr>
          <p:spPr>
            <a:xfrm>
              <a:off x="4976535" y="360310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" name="橢圓 487"/>
            <p:cNvSpPr/>
            <p:nvPr/>
          </p:nvSpPr>
          <p:spPr>
            <a:xfrm>
              <a:off x="5106613" y="355069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橢圓 488"/>
            <p:cNvSpPr/>
            <p:nvPr/>
          </p:nvSpPr>
          <p:spPr>
            <a:xfrm>
              <a:off x="4778511" y="350624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橢圓 489"/>
            <p:cNvSpPr/>
            <p:nvPr/>
          </p:nvSpPr>
          <p:spPr>
            <a:xfrm>
              <a:off x="4814511" y="361128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橢圓 490"/>
            <p:cNvSpPr/>
            <p:nvPr/>
          </p:nvSpPr>
          <p:spPr>
            <a:xfrm>
              <a:off x="4940035" y="367511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橢圓 491"/>
            <p:cNvSpPr/>
            <p:nvPr/>
          </p:nvSpPr>
          <p:spPr>
            <a:xfrm>
              <a:off x="5021293" y="371901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橢圓 492"/>
            <p:cNvSpPr/>
            <p:nvPr/>
          </p:nvSpPr>
          <p:spPr>
            <a:xfrm>
              <a:off x="4958039" y="379130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橢圓 493"/>
            <p:cNvSpPr/>
            <p:nvPr/>
          </p:nvSpPr>
          <p:spPr>
            <a:xfrm>
              <a:off x="5191693" y="368625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橢圓 494"/>
            <p:cNvSpPr/>
            <p:nvPr/>
          </p:nvSpPr>
          <p:spPr>
            <a:xfrm>
              <a:off x="5057293" y="386303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橢圓 495"/>
            <p:cNvSpPr/>
            <p:nvPr/>
          </p:nvSpPr>
          <p:spPr>
            <a:xfrm>
              <a:off x="5249293" y="359901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橢圓 496"/>
            <p:cNvSpPr/>
            <p:nvPr/>
          </p:nvSpPr>
          <p:spPr>
            <a:xfrm>
              <a:off x="5291325" y="374711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橢圓 497"/>
            <p:cNvSpPr/>
            <p:nvPr/>
          </p:nvSpPr>
          <p:spPr>
            <a:xfrm>
              <a:off x="5381333" y="368892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橢圓 498"/>
            <p:cNvSpPr/>
            <p:nvPr/>
          </p:nvSpPr>
          <p:spPr>
            <a:xfrm>
              <a:off x="5093301" y="365025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橢圓 499"/>
            <p:cNvSpPr/>
            <p:nvPr/>
          </p:nvSpPr>
          <p:spPr>
            <a:xfrm>
              <a:off x="5129301" y="375530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橢圓 500"/>
            <p:cNvSpPr/>
            <p:nvPr/>
          </p:nvSpPr>
          <p:spPr>
            <a:xfrm>
              <a:off x="4985285" y="302704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橢圓 501"/>
            <p:cNvSpPr/>
            <p:nvPr/>
          </p:nvSpPr>
          <p:spPr>
            <a:xfrm>
              <a:off x="5066543" y="307094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橢圓 502"/>
            <p:cNvSpPr/>
            <p:nvPr/>
          </p:nvSpPr>
          <p:spPr>
            <a:xfrm>
              <a:off x="5003289" y="314323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橢圓 503"/>
            <p:cNvSpPr/>
            <p:nvPr/>
          </p:nvSpPr>
          <p:spPr>
            <a:xfrm>
              <a:off x="5236943" y="303818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橢圓 504"/>
            <p:cNvSpPr/>
            <p:nvPr/>
          </p:nvSpPr>
          <p:spPr>
            <a:xfrm>
              <a:off x="5052613" y="322306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橢圓 505"/>
            <p:cNvSpPr/>
            <p:nvPr/>
          </p:nvSpPr>
          <p:spPr>
            <a:xfrm>
              <a:off x="5354575" y="299161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橢圓 506"/>
            <p:cNvSpPr/>
            <p:nvPr/>
          </p:nvSpPr>
          <p:spPr>
            <a:xfrm>
              <a:off x="5336575" y="309904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橢圓 507"/>
            <p:cNvSpPr/>
            <p:nvPr/>
          </p:nvSpPr>
          <p:spPr>
            <a:xfrm>
              <a:off x="5426583" y="304085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橢圓 508"/>
            <p:cNvSpPr/>
            <p:nvPr/>
          </p:nvSpPr>
          <p:spPr>
            <a:xfrm>
              <a:off x="5138551" y="300218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橢圓 509"/>
            <p:cNvSpPr/>
            <p:nvPr/>
          </p:nvSpPr>
          <p:spPr>
            <a:xfrm>
              <a:off x="5174551" y="310723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橢圓 510"/>
            <p:cNvSpPr/>
            <p:nvPr/>
          </p:nvSpPr>
          <p:spPr>
            <a:xfrm>
              <a:off x="5084051" y="331507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橢圓 511"/>
            <p:cNvSpPr/>
            <p:nvPr/>
          </p:nvSpPr>
          <p:spPr>
            <a:xfrm>
              <a:off x="5165309" y="335897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橢圓 512"/>
            <p:cNvSpPr/>
            <p:nvPr/>
          </p:nvSpPr>
          <p:spPr>
            <a:xfrm>
              <a:off x="5102055" y="343126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橢圓 513"/>
            <p:cNvSpPr/>
            <p:nvPr/>
          </p:nvSpPr>
          <p:spPr>
            <a:xfrm>
              <a:off x="5335709" y="332621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橢圓 514"/>
            <p:cNvSpPr/>
            <p:nvPr/>
          </p:nvSpPr>
          <p:spPr>
            <a:xfrm>
              <a:off x="5201309" y="350299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橢圓 515"/>
            <p:cNvSpPr/>
            <p:nvPr/>
          </p:nvSpPr>
          <p:spPr>
            <a:xfrm>
              <a:off x="5453341" y="327965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橢圓 516"/>
            <p:cNvSpPr/>
            <p:nvPr/>
          </p:nvSpPr>
          <p:spPr>
            <a:xfrm>
              <a:off x="5435341" y="338707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橢圓 517"/>
            <p:cNvSpPr/>
            <p:nvPr/>
          </p:nvSpPr>
          <p:spPr>
            <a:xfrm>
              <a:off x="5276448" y="318334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橢圓 518"/>
            <p:cNvSpPr/>
            <p:nvPr/>
          </p:nvSpPr>
          <p:spPr>
            <a:xfrm>
              <a:off x="5237317" y="329021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0" name="橢圓 519"/>
            <p:cNvSpPr/>
            <p:nvPr/>
          </p:nvSpPr>
          <p:spPr>
            <a:xfrm>
              <a:off x="5273317" y="339526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橢圓 520"/>
            <p:cNvSpPr/>
            <p:nvPr/>
          </p:nvSpPr>
          <p:spPr>
            <a:xfrm>
              <a:off x="5381333" y="319097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橢圓 521"/>
            <p:cNvSpPr/>
            <p:nvPr/>
          </p:nvSpPr>
          <p:spPr>
            <a:xfrm>
              <a:off x="5452280" y="312523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橢圓 522"/>
            <p:cNvSpPr/>
            <p:nvPr/>
          </p:nvSpPr>
          <p:spPr>
            <a:xfrm>
              <a:off x="5389717" y="344261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橢圓 523"/>
            <p:cNvSpPr/>
            <p:nvPr/>
          </p:nvSpPr>
          <p:spPr>
            <a:xfrm>
              <a:off x="5173693" y="323324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橢圓 524"/>
            <p:cNvSpPr/>
            <p:nvPr/>
          </p:nvSpPr>
          <p:spPr>
            <a:xfrm>
              <a:off x="5315036" y="350697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橢圓 525"/>
            <p:cNvSpPr/>
            <p:nvPr/>
          </p:nvSpPr>
          <p:spPr>
            <a:xfrm>
              <a:off x="5416280" y="356709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橢圓 526"/>
            <p:cNvSpPr/>
            <p:nvPr/>
          </p:nvSpPr>
          <p:spPr>
            <a:xfrm>
              <a:off x="5429501" y="378311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橢圓 527"/>
            <p:cNvSpPr/>
            <p:nvPr/>
          </p:nvSpPr>
          <p:spPr>
            <a:xfrm>
              <a:off x="3761149" y="360310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橢圓 528"/>
            <p:cNvSpPr/>
            <p:nvPr/>
          </p:nvSpPr>
          <p:spPr>
            <a:xfrm>
              <a:off x="3842407" y="364700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橢圓 529"/>
            <p:cNvSpPr/>
            <p:nvPr/>
          </p:nvSpPr>
          <p:spPr>
            <a:xfrm>
              <a:off x="3779153" y="371929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1" name="橢圓 530"/>
            <p:cNvSpPr/>
            <p:nvPr/>
          </p:nvSpPr>
          <p:spPr>
            <a:xfrm>
              <a:off x="4012807" y="361425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" name="橢圓 531"/>
            <p:cNvSpPr/>
            <p:nvPr/>
          </p:nvSpPr>
          <p:spPr>
            <a:xfrm>
              <a:off x="3878407" y="379102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橢圓 532"/>
            <p:cNvSpPr/>
            <p:nvPr/>
          </p:nvSpPr>
          <p:spPr>
            <a:xfrm>
              <a:off x="4130439" y="356768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橢圓 533"/>
            <p:cNvSpPr/>
            <p:nvPr/>
          </p:nvSpPr>
          <p:spPr>
            <a:xfrm>
              <a:off x="4112439" y="367511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橢圓 534"/>
            <p:cNvSpPr/>
            <p:nvPr/>
          </p:nvSpPr>
          <p:spPr>
            <a:xfrm>
              <a:off x="4202447" y="361692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橢圓 535"/>
            <p:cNvSpPr/>
            <p:nvPr/>
          </p:nvSpPr>
          <p:spPr>
            <a:xfrm>
              <a:off x="3914415" y="357825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橢圓 536"/>
            <p:cNvSpPr/>
            <p:nvPr/>
          </p:nvSpPr>
          <p:spPr>
            <a:xfrm>
              <a:off x="3950415" y="368329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橢圓 537"/>
            <p:cNvSpPr/>
            <p:nvPr/>
          </p:nvSpPr>
          <p:spPr>
            <a:xfrm>
              <a:off x="4058431" y="375443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橢圓 538"/>
            <p:cNvSpPr/>
            <p:nvPr/>
          </p:nvSpPr>
          <p:spPr>
            <a:xfrm>
              <a:off x="4139689" y="379834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橢圓 539"/>
            <p:cNvSpPr/>
            <p:nvPr/>
          </p:nvSpPr>
          <p:spPr>
            <a:xfrm>
              <a:off x="4076435" y="387063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橢圓 540"/>
            <p:cNvSpPr/>
            <p:nvPr/>
          </p:nvSpPr>
          <p:spPr>
            <a:xfrm>
              <a:off x="4211697" y="372958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橢圓 541"/>
            <p:cNvSpPr/>
            <p:nvPr/>
          </p:nvSpPr>
          <p:spPr>
            <a:xfrm>
              <a:off x="4247697" y="383463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橢圓 542"/>
            <p:cNvSpPr/>
            <p:nvPr/>
          </p:nvSpPr>
          <p:spPr>
            <a:xfrm>
              <a:off x="4409221" y="301648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橢圓 543"/>
            <p:cNvSpPr/>
            <p:nvPr/>
          </p:nvSpPr>
          <p:spPr>
            <a:xfrm>
              <a:off x="4490479" y="306038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橢圓 544"/>
            <p:cNvSpPr/>
            <p:nvPr/>
          </p:nvSpPr>
          <p:spPr>
            <a:xfrm>
              <a:off x="4427225" y="313267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橢圓 545"/>
            <p:cNvSpPr/>
            <p:nvPr/>
          </p:nvSpPr>
          <p:spPr>
            <a:xfrm>
              <a:off x="4660879" y="302762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橢圓 546"/>
            <p:cNvSpPr/>
            <p:nvPr/>
          </p:nvSpPr>
          <p:spPr>
            <a:xfrm>
              <a:off x="4476549" y="321250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橢圓 547"/>
            <p:cNvSpPr/>
            <p:nvPr/>
          </p:nvSpPr>
          <p:spPr>
            <a:xfrm>
              <a:off x="4778511" y="298106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9" name="橢圓 548"/>
            <p:cNvSpPr/>
            <p:nvPr/>
          </p:nvSpPr>
          <p:spPr>
            <a:xfrm>
              <a:off x="4760511" y="308848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0" name="橢圓 549"/>
            <p:cNvSpPr/>
            <p:nvPr/>
          </p:nvSpPr>
          <p:spPr>
            <a:xfrm>
              <a:off x="4850519" y="303029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1" name="橢圓 550"/>
            <p:cNvSpPr/>
            <p:nvPr/>
          </p:nvSpPr>
          <p:spPr>
            <a:xfrm>
              <a:off x="4562487" y="299162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2" name="橢圓 551"/>
            <p:cNvSpPr/>
            <p:nvPr/>
          </p:nvSpPr>
          <p:spPr>
            <a:xfrm>
              <a:off x="4598487" y="309667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" name="橢圓 552"/>
            <p:cNvSpPr/>
            <p:nvPr/>
          </p:nvSpPr>
          <p:spPr>
            <a:xfrm>
              <a:off x="4507987" y="330451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橢圓 553"/>
            <p:cNvSpPr/>
            <p:nvPr/>
          </p:nvSpPr>
          <p:spPr>
            <a:xfrm>
              <a:off x="4759645" y="331565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橢圓 554"/>
            <p:cNvSpPr/>
            <p:nvPr/>
          </p:nvSpPr>
          <p:spPr>
            <a:xfrm>
              <a:off x="4877277" y="326909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橢圓 555"/>
            <p:cNvSpPr/>
            <p:nvPr/>
          </p:nvSpPr>
          <p:spPr>
            <a:xfrm>
              <a:off x="4700384" y="317278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橢圓 556"/>
            <p:cNvSpPr/>
            <p:nvPr/>
          </p:nvSpPr>
          <p:spPr>
            <a:xfrm>
              <a:off x="4661253" y="327965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橢圓 557"/>
            <p:cNvSpPr/>
            <p:nvPr/>
          </p:nvSpPr>
          <p:spPr>
            <a:xfrm>
              <a:off x="4805269" y="318041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橢圓 558"/>
            <p:cNvSpPr/>
            <p:nvPr/>
          </p:nvSpPr>
          <p:spPr>
            <a:xfrm>
              <a:off x="4876216" y="311467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橢圓 559"/>
            <p:cNvSpPr/>
            <p:nvPr/>
          </p:nvSpPr>
          <p:spPr>
            <a:xfrm>
              <a:off x="4597629" y="322269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橢圓 560"/>
            <p:cNvSpPr/>
            <p:nvPr/>
          </p:nvSpPr>
          <p:spPr>
            <a:xfrm>
              <a:off x="3965058" y="299705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橢圓 561"/>
            <p:cNvSpPr/>
            <p:nvPr/>
          </p:nvSpPr>
          <p:spPr>
            <a:xfrm>
              <a:off x="4219955" y="308848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橢圓 562"/>
            <p:cNvSpPr/>
            <p:nvPr/>
          </p:nvSpPr>
          <p:spPr>
            <a:xfrm>
              <a:off x="4301213" y="313238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橢圓 563"/>
            <p:cNvSpPr/>
            <p:nvPr/>
          </p:nvSpPr>
          <p:spPr>
            <a:xfrm>
              <a:off x="4237959" y="320467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橢圓 564"/>
            <p:cNvSpPr/>
            <p:nvPr/>
          </p:nvSpPr>
          <p:spPr>
            <a:xfrm>
              <a:off x="4276269" y="298952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橢圓 565"/>
            <p:cNvSpPr/>
            <p:nvPr/>
          </p:nvSpPr>
          <p:spPr>
            <a:xfrm>
              <a:off x="3401109" y="330450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橢圓 566"/>
            <p:cNvSpPr/>
            <p:nvPr/>
          </p:nvSpPr>
          <p:spPr>
            <a:xfrm>
              <a:off x="3482367" y="334840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橢圓 567"/>
            <p:cNvSpPr/>
            <p:nvPr/>
          </p:nvSpPr>
          <p:spPr>
            <a:xfrm>
              <a:off x="3419113" y="342069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橢圓 568"/>
            <p:cNvSpPr/>
            <p:nvPr/>
          </p:nvSpPr>
          <p:spPr>
            <a:xfrm>
              <a:off x="3734399" y="342461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0" name="橢圓 569"/>
            <p:cNvSpPr/>
            <p:nvPr/>
          </p:nvSpPr>
          <p:spPr>
            <a:xfrm>
              <a:off x="3518367" y="349242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1" name="橢圓 570"/>
            <p:cNvSpPr/>
            <p:nvPr/>
          </p:nvSpPr>
          <p:spPr>
            <a:xfrm>
              <a:off x="3554375" y="327965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橢圓 571"/>
            <p:cNvSpPr/>
            <p:nvPr/>
          </p:nvSpPr>
          <p:spPr>
            <a:xfrm>
              <a:off x="3590375" y="338469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橢圓 572"/>
            <p:cNvSpPr/>
            <p:nvPr/>
          </p:nvSpPr>
          <p:spPr>
            <a:xfrm>
              <a:off x="3463875" y="355978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橢圓 573"/>
            <p:cNvSpPr/>
            <p:nvPr/>
          </p:nvSpPr>
          <p:spPr>
            <a:xfrm>
              <a:off x="3545133" y="360369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橢圓 574"/>
            <p:cNvSpPr/>
            <p:nvPr/>
          </p:nvSpPr>
          <p:spPr>
            <a:xfrm>
              <a:off x="3481879" y="367598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橢圓 575"/>
            <p:cNvSpPr/>
            <p:nvPr/>
          </p:nvSpPr>
          <p:spPr>
            <a:xfrm>
              <a:off x="3581133" y="374770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橢圓 576"/>
            <p:cNvSpPr/>
            <p:nvPr/>
          </p:nvSpPr>
          <p:spPr>
            <a:xfrm>
              <a:off x="3617141" y="353493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橢圓 577"/>
            <p:cNvSpPr/>
            <p:nvPr/>
          </p:nvSpPr>
          <p:spPr>
            <a:xfrm>
              <a:off x="3653141" y="363998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橢圓 578"/>
            <p:cNvSpPr/>
            <p:nvPr/>
          </p:nvSpPr>
          <p:spPr>
            <a:xfrm>
              <a:off x="3401109" y="377581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橢圓 579"/>
            <p:cNvSpPr/>
            <p:nvPr/>
          </p:nvSpPr>
          <p:spPr>
            <a:xfrm>
              <a:off x="3482367" y="381971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1" name="橢圓 580"/>
            <p:cNvSpPr/>
            <p:nvPr/>
          </p:nvSpPr>
          <p:spPr>
            <a:xfrm>
              <a:off x="3419113" y="389200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橢圓 581"/>
            <p:cNvSpPr/>
            <p:nvPr/>
          </p:nvSpPr>
          <p:spPr>
            <a:xfrm>
              <a:off x="3518367" y="396373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橢圓 582"/>
            <p:cNvSpPr/>
            <p:nvPr/>
          </p:nvSpPr>
          <p:spPr>
            <a:xfrm>
              <a:off x="3590375" y="385600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橢圓 583"/>
            <p:cNvSpPr/>
            <p:nvPr/>
          </p:nvSpPr>
          <p:spPr>
            <a:xfrm>
              <a:off x="3370725" y="361692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橢圓 584"/>
            <p:cNvSpPr/>
            <p:nvPr/>
          </p:nvSpPr>
          <p:spPr>
            <a:xfrm>
              <a:off x="4408741" y="367598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橢圓 585"/>
            <p:cNvSpPr/>
            <p:nvPr/>
          </p:nvSpPr>
          <p:spPr>
            <a:xfrm>
              <a:off x="4507995" y="374770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橢圓 586"/>
            <p:cNvSpPr/>
            <p:nvPr/>
          </p:nvSpPr>
          <p:spPr>
            <a:xfrm>
              <a:off x="4327971" y="377581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橢圓 587"/>
            <p:cNvSpPr/>
            <p:nvPr/>
          </p:nvSpPr>
          <p:spPr>
            <a:xfrm>
              <a:off x="4409229" y="381971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橢圓 588"/>
            <p:cNvSpPr/>
            <p:nvPr/>
          </p:nvSpPr>
          <p:spPr>
            <a:xfrm>
              <a:off x="4345975" y="389200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橢圓 589"/>
            <p:cNvSpPr/>
            <p:nvPr/>
          </p:nvSpPr>
          <p:spPr>
            <a:xfrm>
              <a:off x="4445229" y="396373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橢圓 590"/>
            <p:cNvSpPr/>
            <p:nvPr/>
          </p:nvSpPr>
          <p:spPr>
            <a:xfrm>
              <a:off x="4517237" y="385600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橢圓 591"/>
            <p:cNvSpPr/>
            <p:nvPr/>
          </p:nvSpPr>
          <p:spPr>
            <a:xfrm>
              <a:off x="4291971" y="363969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橢圓 592"/>
            <p:cNvSpPr/>
            <p:nvPr/>
          </p:nvSpPr>
          <p:spPr>
            <a:xfrm>
              <a:off x="4246444" y="350026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橢圓 593"/>
            <p:cNvSpPr/>
            <p:nvPr/>
          </p:nvSpPr>
          <p:spPr>
            <a:xfrm>
              <a:off x="3941173" y="381971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橢圓 594"/>
            <p:cNvSpPr/>
            <p:nvPr/>
          </p:nvSpPr>
          <p:spPr>
            <a:xfrm>
              <a:off x="3761149" y="384781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橢圓 595"/>
            <p:cNvSpPr/>
            <p:nvPr/>
          </p:nvSpPr>
          <p:spPr>
            <a:xfrm>
              <a:off x="3842407" y="389172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橢圓 596"/>
            <p:cNvSpPr/>
            <p:nvPr/>
          </p:nvSpPr>
          <p:spPr>
            <a:xfrm>
              <a:off x="3779153" y="396401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橢圓 597"/>
            <p:cNvSpPr/>
            <p:nvPr/>
          </p:nvSpPr>
          <p:spPr>
            <a:xfrm>
              <a:off x="3689145" y="377643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橢圓 598"/>
            <p:cNvSpPr/>
            <p:nvPr/>
          </p:nvSpPr>
          <p:spPr>
            <a:xfrm>
              <a:off x="3950415" y="392801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橢圓 599"/>
            <p:cNvSpPr/>
            <p:nvPr/>
          </p:nvSpPr>
          <p:spPr>
            <a:xfrm>
              <a:off x="3661517" y="392801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橢圓 600"/>
            <p:cNvSpPr/>
            <p:nvPr/>
          </p:nvSpPr>
          <p:spPr>
            <a:xfrm>
              <a:off x="4179021" y="391474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橢圓 601"/>
            <p:cNvSpPr/>
            <p:nvPr/>
          </p:nvSpPr>
          <p:spPr>
            <a:xfrm>
              <a:off x="4084815" y="398201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橢圓 602"/>
            <p:cNvSpPr/>
            <p:nvPr/>
          </p:nvSpPr>
          <p:spPr>
            <a:xfrm>
              <a:off x="4283849" y="397934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橢圓 603"/>
            <p:cNvSpPr/>
            <p:nvPr/>
          </p:nvSpPr>
          <p:spPr>
            <a:xfrm>
              <a:off x="4604954" y="393364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橢圓 604"/>
            <p:cNvSpPr/>
            <p:nvPr/>
          </p:nvSpPr>
          <p:spPr>
            <a:xfrm>
              <a:off x="4770322" y="392040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橢圓 605"/>
            <p:cNvSpPr/>
            <p:nvPr/>
          </p:nvSpPr>
          <p:spPr>
            <a:xfrm>
              <a:off x="4670690" y="3856672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橢圓 606"/>
            <p:cNvSpPr/>
            <p:nvPr/>
          </p:nvSpPr>
          <p:spPr>
            <a:xfrm>
              <a:off x="4842330" y="396964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橢圓 607"/>
            <p:cNvSpPr/>
            <p:nvPr/>
          </p:nvSpPr>
          <p:spPr>
            <a:xfrm>
              <a:off x="4634690" y="374583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橢圓 608"/>
            <p:cNvSpPr/>
            <p:nvPr/>
          </p:nvSpPr>
          <p:spPr>
            <a:xfrm>
              <a:off x="4850128" y="375169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橢圓 609"/>
            <p:cNvSpPr/>
            <p:nvPr/>
          </p:nvSpPr>
          <p:spPr>
            <a:xfrm>
              <a:off x="4805468" y="382840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橢圓 610"/>
            <p:cNvSpPr/>
            <p:nvPr/>
          </p:nvSpPr>
          <p:spPr>
            <a:xfrm>
              <a:off x="4922039" y="390539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橢圓 611"/>
            <p:cNvSpPr/>
            <p:nvPr/>
          </p:nvSpPr>
          <p:spPr>
            <a:xfrm>
              <a:off x="5219309" y="392831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橢圓 612"/>
            <p:cNvSpPr/>
            <p:nvPr/>
          </p:nvSpPr>
          <p:spPr>
            <a:xfrm>
              <a:off x="5210551" y="384011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橢圓 613"/>
            <p:cNvSpPr/>
            <p:nvPr/>
          </p:nvSpPr>
          <p:spPr>
            <a:xfrm>
              <a:off x="5291317" y="397754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橢圓 614"/>
            <p:cNvSpPr/>
            <p:nvPr/>
          </p:nvSpPr>
          <p:spPr>
            <a:xfrm>
              <a:off x="5326264" y="385571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橢圓 615"/>
            <p:cNvSpPr/>
            <p:nvPr/>
          </p:nvSpPr>
          <p:spPr>
            <a:xfrm>
              <a:off x="5417341" y="395164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橢圓 616"/>
            <p:cNvSpPr/>
            <p:nvPr/>
          </p:nvSpPr>
          <p:spPr>
            <a:xfrm>
              <a:off x="5088613" y="396934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橢圓 617"/>
            <p:cNvSpPr/>
            <p:nvPr/>
          </p:nvSpPr>
          <p:spPr>
            <a:xfrm>
              <a:off x="4994039" y="336669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橢圓 618"/>
            <p:cNvSpPr/>
            <p:nvPr/>
          </p:nvSpPr>
          <p:spPr>
            <a:xfrm>
              <a:off x="3869072" y="349242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橢圓 619"/>
            <p:cNvSpPr/>
            <p:nvPr/>
          </p:nvSpPr>
          <p:spPr>
            <a:xfrm>
              <a:off x="3779153" y="350697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橢圓 620"/>
            <p:cNvSpPr/>
            <p:nvPr/>
          </p:nvSpPr>
          <p:spPr>
            <a:xfrm>
              <a:off x="3950415" y="308104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橢圓 621"/>
            <p:cNvSpPr/>
            <p:nvPr/>
          </p:nvSpPr>
          <p:spPr>
            <a:xfrm>
              <a:off x="4345971" y="305885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3" name="群組 622"/>
          <p:cNvGrpSpPr/>
          <p:nvPr/>
        </p:nvGrpSpPr>
        <p:grpSpPr>
          <a:xfrm>
            <a:off x="5170732" y="4483285"/>
            <a:ext cx="828088" cy="700790"/>
            <a:chOff x="4481229" y="4418985"/>
            <a:chExt cx="828088" cy="700790"/>
          </a:xfrm>
        </p:grpSpPr>
        <p:sp>
          <p:nvSpPr>
            <p:cNvPr id="624" name="橢圓 623"/>
            <p:cNvSpPr/>
            <p:nvPr/>
          </p:nvSpPr>
          <p:spPr>
            <a:xfrm>
              <a:off x="4904027" y="449993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橢圓 624"/>
            <p:cNvSpPr/>
            <p:nvPr/>
          </p:nvSpPr>
          <p:spPr>
            <a:xfrm>
              <a:off x="4985285" y="454383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橢圓 625"/>
            <p:cNvSpPr/>
            <p:nvPr/>
          </p:nvSpPr>
          <p:spPr>
            <a:xfrm>
              <a:off x="4922031" y="461612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橢圓 626"/>
            <p:cNvSpPr/>
            <p:nvPr/>
          </p:nvSpPr>
          <p:spPr>
            <a:xfrm>
              <a:off x="5155685" y="451107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橢圓 627"/>
            <p:cNvSpPr/>
            <p:nvPr/>
          </p:nvSpPr>
          <p:spPr>
            <a:xfrm>
              <a:off x="4971355" y="469595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橢圓 628"/>
            <p:cNvSpPr/>
            <p:nvPr/>
          </p:nvSpPr>
          <p:spPr>
            <a:xfrm>
              <a:off x="5273317" y="446451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橢圓 629"/>
            <p:cNvSpPr/>
            <p:nvPr/>
          </p:nvSpPr>
          <p:spPr>
            <a:xfrm>
              <a:off x="5255317" y="457193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橢圓 630"/>
            <p:cNvSpPr/>
            <p:nvPr/>
          </p:nvSpPr>
          <p:spPr>
            <a:xfrm>
              <a:off x="5173753" y="441898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橢圓 631"/>
            <p:cNvSpPr/>
            <p:nvPr/>
          </p:nvSpPr>
          <p:spPr>
            <a:xfrm>
              <a:off x="5057293" y="447507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橢圓 632"/>
            <p:cNvSpPr/>
            <p:nvPr/>
          </p:nvSpPr>
          <p:spPr>
            <a:xfrm>
              <a:off x="5093293" y="458012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橢圓 633"/>
            <p:cNvSpPr/>
            <p:nvPr/>
          </p:nvSpPr>
          <p:spPr>
            <a:xfrm>
              <a:off x="5002793" y="478796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橢圓 634"/>
            <p:cNvSpPr/>
            <p:nvPr/>
          </p:nvSpPr>
          <p:spPr>
            <a:xfrm>
              <a:off x="5084051" y="483186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橢圓 635"/>
            <p:cNvSpPr/>
            <p:nvPr/>
          </p:nvSpPr>
          <p:spPr>
            <a:xfrm>
              <a:off x="5254451" y="479910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7" name="橢圓 636"/>
            <p:cNvSpPr/>
            <p:nvPr/>
          </p:nvSpPr>
          <p:spPr>
            <a:xfrm>
              <a:off x="4852883" y="468121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8" name="橢圓 637"/>
            <p:cNvSpPr/>
            <p:nvPr/>
          </p:nvSpPr>
          <p:spPr>
            <a:xfrm>
              <a:off x="5237317" y="4976164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9" name="橢圓 638"/>
            <p:cNvSpPr/>
            <p:nvPr/>
          </p:nvSpPr>
          <p:spPr>
            <a:xfrm>
              <a:off x="5195190" y="465623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0" name="橢圓 639"/>
            <p:cNvSpPr/>
            <p:nvPr/>
          </p:nvSpPr>
          <p:spPr>
            <a:xfrm>
              <a:off x="5156059" y="476310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1" name="橢圓 640"/>
            <p:cNvSpPr/>
            <p:nvPr/>
          </p:nvSpPr>
          <p:spPr>
            <a:xfrm>
              <a:off x="5192059" y="486815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" name="橢圓 641"/>
            <p:cNvSpPr/>
            <p:nvPr/>
          </p:nvSpPr>
          <p:spPr>
            <a:xfrm>
              <a:off x="4851723" y="442204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3" name="橢圓 642"/>
            <p:cNvSpPr/>
            <p:nvPr/>
          </p:nvSpPr>
          <p:spPr>
            <a:xfrm>
              <a:off x="4983162" y="444651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4" name="橢圓 643"/>
            <p:cNvSpPr/>
            <p:nvPr/>
          </p:nvSpPr>
          <p:spPr>
            <a:xfrm>
              <a:off x="5092435" y="470614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5" name="橢圓 644"/>
            <p:cNvSpPr/>
            <p:nvPr/>
          </p:nvSpPr>
          <p:spPr>
            <a:xfrm>
              <a:off x="4579621" y="450051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橢圓 645"/>
            <p:cNvSpPr/>
            <p:nvPr/>
          </p:nvSpPr>
          <p:spPr>
            <a:xfrm>
              <a:off x="4697253" y="445395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橢圓 646"/>
            <p:cNvSpPr/>
            <p:nvPr/>
          </p:nvSpPr>
          <p:spPr>
            <a:xfrm>
              <a:off x="4679253" y="456137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橢圓 647"/>
            <p:cNvSpPr/>
            <p:nvPr/>
          </p:nvSpPr>
          <p:spPr>
            <a:xfrm>
              <a:off x="4769261" y="450318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9" name="橢圓 648"/>
            <p:cNvSpPr/>
            <p:nvPr/>
          </p:nvSpPr>
          <p:spPr>
            <a:xfrm>
              <a:off x="4481229" y="446451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橢圓 649"/>
            <p:cNvSpPr/>
            <p:nvPr/>
          </p:nvSpPr>
          <p:spPr>
            <a:xfrm>
              <a:off x="4517229" y="456956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1" name="橢圓 650"/>
            <p:cNvSpPr/>
            <p:nvPr/>
          </p:nvSpPr>
          <p:spPr>
            <a:xfrm>
              <a:off x="4678387" y="478855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橢圓 651"/>
            <p:cNvSpPr/>
            <p:nvPr/>
          </p:nvSpPr>
          <p:spPr>
            <a:xfrm>
              <a:off x="4796019" y="4741983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橢圓 652"/>
            <p:cNvSpPr/>
            <p:nvPr/>
          </p:nvSpPr>
          <p:spPr>
            <a:xfrm>
              <a:off x="4619126" y="464567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橢圓 653"/>
            <p:cNvSpPr/>
            <p:nvPr/>
          </p:nvSpPr>
          <p:spPr>
            <a:xfrm>
              <a:off x="4579995" y="475255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橢圓 654"/>
            <p:cNvSpPr/>
            <p:nvPr/>
          </p:nvSpPr>
          <p:spPr>
            <a:xfrm>
              <a:off x="4724011" y="4653307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橢圓 655"/>
            <p:cNvSpPr/>
            <p:nvPr/>
          </p:nvSpPr>
          <p:spPr>
            <a:xfrm>
              <a:off x="4794958" y="458756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橢圓 656"/>
            <p:cNvSpPr/>
            <p:nvPr/>
          </p:nvSpPr>
          <p:spPr>
            <a:xfrm>
              <a:off x="4516371" y="4695581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橢圓 657"/>
            <p:cNvSpPr/>
            <p:nvPr/>
          </p:nvSpPr>
          <p:spPr>
            <a:xfrm>
              <a:off x="4912781" y="483958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橢圓 658"/>
            <p:cNvSpPr/>
            <p:nvPr/>
          </p:nvSpPr>
          <p:spPr>
            <a:xfrm>
              <a:off x="4806391" y="482158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橢圓 659"/>
            <p:cNvSpPr/>
            <p:nvPr/>
          </p:nvSpPr>
          <p:spPr>
            <a:xfrm>
              <a:off x="4621748" y="486814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橢圓 660"/>
            <p:cNvSpPr/>
            <p:nvPr/>
          </p:nvSpPr>
          <p:spPr>
            <a:xfrm>
              <a:off x="4523356" y="4832148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橢圓 661"/>
            <p:cNvSpPr/>
            <p:nvPr/>
          </p:nvSpPr>
          <p:spPr>
            <a:xfrm>
              <a:off x="4559356" y="493719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橢圓 662"/>
            <p:cNvSpPr/>
            <p:nvPr/>
          </p:nvSpPr>
          <p:spPr>
            <a:xfrm>
              <a:off x="4661253" y="501330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橢圓 663"/>
            <p:cNvSpPr/>
            <p:nvPr/>
          </p:nvSpPr>
          <p:spPr>
            <a:xfrm>
              <a:off x="4736384" y="488327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橢圓 664"/>
            <p:cNvSpPr/>
            <p:nvPr/>
          </p:nvSpPr>
          <p:spPr>
            <a:xfrm>
              <a:off x="4500298" y="499145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橢圓 665"/>
            <p:cNvSpPr/>
            <p:nvPr/>
          </p:nvSpPr>
          <p:spPr>
            <a:xfrm>
              <a:off x="5092431" y="493350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橢圓 666"/>
            <p:cNvSpPr/>
            <p:nvPr/>
          </p:nvSpPr>
          <p:spPr>
            <a:xfrm>
              <a:off x="4994039" y="489750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橢圓 667"/>
            <p:cNvSpPr/>
            <p:nvPr/>
          </p:nvSpPr>
          <p:spPr>
            <a:xfrm>
              <a:off x="5030039" y="500255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橢圓 668"/>
            <p:cNvSpPr/>
            <p:nvPr/>
          </p:nvSpPr>
          <p:spPr>
            <a:xfrm>
              <a:off x="5147309" y="5009459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0" name="橢圓 669"/>
            <p:cNvSpPr/>
            <p:nvPr/>
          </p:nvSpPr>
          <p:spPr>
            <a:xfrm>
              <a:off x="5206214" y="5083775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橢圓 670"/>
            <p:cNvSpPr/>
            <p:nvPr/>
          </p:nvSpPr>
          <p:spPr>
            <a:xfrm>
              <a:off x="4834172" y="4919270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橢圓 671"/>
            <p:cNvSpPr/>
            <p:nvPr/>
          </p:nvSpPr>
          <p:spPr>
            <a:xfrm>
              <a:off x="4877277" y="5002556"/>
              <a:ext cx="36000" cy="360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73" name="直線單箭頭接點 672"/>
          <p:cNvCxnSpPr/>
          <p:nvPr/>
        </p:nvCxnSpPr>
        <p:spPr>
          <a:xfrm flipH="1">
            <a:off x="6503067" y="4696672"/>
            <a:ext cx="980560" cy="933484"/>
          </a:xfrm>
          <a:prstGeom prst="straightConnector1">
            <a:avLst/>
          </a:prstGeom>
          <a:ln w="127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4" name="橢圓 673"/>
          <p:cNvSpPr/>
          <p:nvPr/>
        </p:nvSpPr>
        <p:spPr>
          <a:xfrm>
            <a:off x="6462528" y="5635723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5" name="直線單箭頭接點 674"/>
          <p:cNvCxnSpPr/>
          <p:nvPr/>
        </p:nvCxnSpPr>
        <p:spPr>
          <a:xfrm>
            <a:off x="7579661" y="4668054"/>
            <a:ext cx="972222" cy="177355"/>
          </a:xfrm>
          <a:prstGeom prst="straightConnector1">
            <a:avLst/>
          </a:prstGeom>
          <a:ln w="127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" name="橢圓 675"/>
          <p:cNvSpPr/>
          <p:nvPr/>
        </p:nvSpPr>
        <p:spPr>
          <a:xfrm>
            <a:off x="7774944" y="6076079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7" name="直線單箭頭接點 676"/>
          <p:cNvCxnSpPr/>
          <p:nvPr/>
        </p:nvCxnSpPr>
        <p:spPr>
          <a:xfrm>
            <a:off x="7528155" y="4694587"/>
            <a:ext cx="249747" cy="1352547"/>
          </a:xfrm>
          <a:prstGeom prst="straightConnector1">
            <a:avLst/>
          </a:prstGeom>
          <a:ln w="127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線單箭頭接點 677"/>
          <p:cNvCxnSpPr/>
          <p:nvPr/>
        </p:nvCxnSpPr>
        <p:spPr>
          <a:xfrm flipH="1">
            <a:off x="6479865" y="4678137"/>
            <a:ext cx="962744" cy="425073"/>
          </a:xfrm>
          <a:prstGeom prst="straightConnector1">
            <a:avLst/>
          </a:prstGeom>
          <a:ln w="127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9" name="橢圓 678"/>
          <p:cNvSpPr/>
          <p:nvPr/>
        </p:nvSpPr>
        <p:spPr>
          <a:xfrm>
            <a:off x="7014162" y="5444172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0" name="直線單箭頭接點 679"/>
          <p:cNvCxnSpPr/>
          <p:nvPr/>
        </p:nvCxnSpPr>
        <p:spPr>
          <a:xfrm>
            <a:off x="6491361" y="5137388"/>
            <a:ext cx="522801" cy="306784"/>
          </a:xfrm>
          <a:prstGeom prst="straightConnector1">
            <a:avLst/>
          </a:prstGeom>
          <a:ln w="127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1" name="橢圓 680"/>
          <p:cNvSpPr/>
          <p:nvPr/>
        </p:nvSpPr>
        <p:spPr>
          <a:xfrm>
            <a:off x="7944300" y="4487322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2" name="直線單箭頭接點 681"/>
          <p:cNvCxnSpPr/>
          <p:nvPr/>
        </p:nvCxnSpPr>
        <p:spPr>
          <a:xfrm flipV="1">
            <a:off x="7832796" y="5376949"/>
            <a:ext cx="717921" cy="699130"/>
          </a:xfrm>
          <a:prstGeom prst="straightConnector1">
            <a:avLst/>
          </a:prstGeom>
          <a:ln w="127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3" name="橢圓 682"/>
          <p:cNvSpPr/>
          <p:nvPr/>
        </p:nvSpPr>
        <p:spPr>
          <a:xfrm>
            <a:off x="8554654" y="5344327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4" name="直線單箭頭接點 683"/>
          <p:cNvCxnSpPr/>
          <p:nvPr/>
        </p:nvCxnSpPr>
        <p:spPr>
          <a:xfrm flipH="1" flipV="1">
            <a:off x="7980300" y="4535958"/>
            <a:ext cx="570879" cy="802949"/>
          </a:xfrm>
          <a:prstGeom prst="straightConnector1">
            <a:avLst/>
          </a:prstGeom>
          <a:ln w="127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5" name="橢圓 684"/>
          <p:cNvSpPr/>
          <p:nvPr/>
        </p:nvSpPr>
        <p:spPr>
          <a:xfrm>
            <a:off x="6436859" y="5095606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7" name="橢圓 696"/>
          <p:cNvSpPr/>
          <p:nvPr/>
        </p:nvSpPr>
        <p:spPr>
          <a:xfrm>
            <a:off x="8569552" y="4833680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35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3" grpId="0"/>
      <p:bldP spid="438" grpId="0"/>
      <p:bldP spid="439" grpId="0"/>
      <p:bldP spid="674" grpId="0" animBg="1"/>
      <p:bldP spid="676" grpId="0" animBg="1"/>
      <p:bldP spid="679" grpId="0" animBg="1"/>
      <p:bldP spid="681" grpId="0" animBg="1"/>
      <p:bldP spid="683" grpId="0" animBg="1"/>
      <p:bldP spid="685" grpId="0" animBg="1"/>
      <p:bldP spid="6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66624" y="1397479"/>
            <a:ext cx="8283600" cy="5037827"/>
          </a:xfrm>
        </p:spPr>
        <p:txBody>
          <a:bodyPr>
            <a:noAutofit/>
          </a:bodyPr>
          <a:lstStyle/>
          <a:p>
            <a:r>
              <a:rPr lang="en-US" altLang="zh-TW" sz="32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zh-TW" sz="32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Methods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Average Directional Visibility for Many-Light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Dual-Matrix Sampling for Scalable Translucent Material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SURE-based Optimization for Adaptive Sampling and Reconstruction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9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718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Point Light (VPL) Method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 II: for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pixel, gather contributions of all VPLs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5" name="Picture 6" descr="kitchenh-re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98" y="2867640"/>
            <a:ext cx="2297548" cy="1723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" name="Picture 9" descr="k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83" y="4966160"/>
            <a:ext cx="1463675" cy="1093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7" name="Picture 10" descr="k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33" y="4966160"/>
            <a:ext cx="1463675" cy="1093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" name="Picture 11" descr="k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71" y="4966160"/>
            <a:ext cx="1463675" cy="1093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12" descr="k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08" y="4962985"/>
            <a:ext cx="1463675" cy="1093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0" name="Picture 2" descr="http://latex.codecogs.com/gif.latex?%5Cdpi%7B300%7D%20%5Chuge%20%3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21" y="3619682"/>
            <a:ext cx="6286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4" descr="http://latex.codecogs.com/gif.latex?%5Cdpi%7B300%7D%20%5Chuge%20%5Csu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4" y="5072957"/>
            <a:ext cx="843771" cy="88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6" descr="http://latex.codecogs.com/gif.latex?%5Cdpi%7B300%7D%20%5Chuge%20%5Cleft%2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45" y="5014578"/>
            <a:ext cx="2190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8" descr="http://latex.codecogs.com/gif.latex?%5Cdpi%7B300%7D%20%5Chuge%20%5Cright%28%2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303" y="5017753"/>
            <a:ext cx="2190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左中括弧 273"/>
          <p:cNvSpPr/>
          <p:nvPr/>
        </p:nvSpPr>
        <p:spPr>
          <a:xfrm rot="16200000" flipV="1">
            <a:off x="5028719" y="3110244"/>
            <a:ext cx="140477" cy="633269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文字方塊 274"/>
          <p:cNvSpPr txBox="1"/>
          <p:nvPr/>
        </p:nvSpPr>
        <p:spPr>
          <a:xfrm>
            <a:off x="5943569" y="6346830"/>
            <a:ext cx="16306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100000 VPLs</a:t>
            </a:r>
            <a:endParaRPr lang="zh-TW" alt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6" name="Picture 2" descr="http://latex.codecogs.com/gif.latex?%5Cdpi%7B300%7D%20L%28x%2C%5Comega_%7Bo%7D%29%3D%5Csum_%7Bx_%7Bi%7D%5Cin%20S%7DL_%7Bi%7D%28x_%7Bi%7D%29f_%7Br%7D%28x%2C%5Comega_%7Bo%7D%5Cleftarrow%20%5Comega_%7Bi%7D%29V%28x_%7Bi%7D%2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71" y="2144265"/>
            <a:ext cx="5328000" cy="6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2" descr="http://graphics.ucsd.edu/~henrik/images/imgs/cornellbox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10" y="2718109"/>
            <a:ext cx="2404193" cy="18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橢圓 277"/>
          <p:cNvSpPr/>
          <p:nvPr/>
        </p:nvSpPr>
        <p:spPr>
          <a:xfrm>
            <a:off x="6301388" y="3938302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橢圓 278"/>
          <p:cNvSpPr/>
          <p:nvPr/>
        </p:nvSpPr>
        <p:spPr>
          <a:xfrm>
            <a:off x="7613804" y="4378658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橢圓 279"/>
          <p:cNvSpPr/>
          <p:nvPr/>
        </p:nvSpPr>
        <p:spPr>
          <a:xfrm>
            <a:off x="6853022" y="3746751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橢圓 280"/>
          <p:cNvSpPr/>
          <p:nvPr/>
        </p:nvSpPr>
        <p:spPr>
          <a:xfrm>
            <a:off x="7783160" y="2789901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橢圓 281"/>
          <p:cNvSpPr/>
          <p:nvPr/>
        </p:nvSpPr>
        <p:spPr>
          <a:xfrm>
            <a:off x="8393514" y="3646906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橢圓 282"/>
          <p:cNvSpPr/>
          <p:nvPr/>
        </p:nvSpPr>
        <p:spPr>
          <a:xfrm>
            <a:off x="6275719" y="3398185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橢圓 283"/>
          <p:cNvSpPr/>
          <p:nvPr/>
        </p:nvSpPr>
        <p:spPr>
          <a:xfrm>
            <a:off x="8408412" y="3136259"/>
            <a:ext cx="36000" cy="360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5" name="Picture 4" descr="camera, nikon, photography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5315" flipH="1">
            <a:off x="5204368" y="3481420"/>
            <a:ext cx="337339" cy="33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流程圖: 資料 285"/>
          <p:cNvSpPr/>
          <p:nvPr/>
        </p:nvSpPr>
        <p:spPr>
          <a:xfrm rot="16200000" flipH="1">
            <a:off x="5416684" y="3652512"/>
            <a:ext cx="430936" cy="449621"/>
          </a:xfrm>
          <a:prstGeom prst="flowChartInputOutpu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7" name="流程圖: 資料 286"/>
          <p:cNvSpPr/>
          <p:nvPr/>
        </p:nvSpPr>
        <p:spPr>
          <a:xfrm rot="16200000" flipH="1">
            <a:off x="5618313" y="3823444"/>
            <a:ext cx="115863" cy="115863"/>
          </a:xfrm>
          <a:prstGeom prst="flowChartInputOutpu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8" name="直線單箭頭接點 287"/>
          <p:cNvCxnSpPr/>
          <p:nvPr/>
        </p:nvCxnSpPr>
        <p:spPr>
          <a:xfrm>
            <a:off x="5519299" y="3785823"/>
            <a:ext cx="165852" cy="10527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9" name="直線單箭頭接點 288"/>
          <p:cNvCxnSpPr/>
          <p:nvPr/>
        </p:nvCxnSpPr>
        <p:spPr>
          <a:xfrm>
            <a:off x="5699873" y="3905480"/>
            <a:ext cx="804595" cy="5091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1" name="直線單箭頭接點 290"/>
          <p:cNvCxnSpPr/>
          <p:nvPr/>
        </p:nvCxnSpPr>
        <p:spPr>
          <a:xfrm>
            <a:off x="6301388" y="3450015"/>
            <a:ext cx="251685" cy="972128"/>
          </a:xfrm>
          <a:prstGeom prst="straightConnector1">
            <a:avLst/>
          </a:prstGeom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單箭頭接點 293"/>
          <p:cNvCxnSpPr/>
          <p:nvPr/>
        </p:nvCxnSpPr>
        <p:spPr>
          <a:xfrm>
            <a:off x="6334333" y="3981787"/>
            <a:ext cx="218740" cy="443477"/>
          </a:xfrm>
          <a:prstGeom prst="straightConnector1">
            <a:avLst/>
          </a:prstGeom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線單箭頭接點 295"/>
          <p:cNvCxnSpPr/>
          <p:nvPr/>
        </p:nvCxnSpPr>
        <p:spPr>
          <a:xfrm flipH="1">
            <a:off x="6553073" y="3790236"/>
            <a:ext cx="300396" cy="631907"/>
          </a:xfrm>
          <a:prstGeom prst="straightConnector1">
            <a:avLst/>
          </a:prstGeom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線單箭頭接點 301"/>
          <p:cNvCxnSpPr/>
          <p:nvPr/>
        </p:nvCxnSpPr>
        <p:spPr>
          <a:xfrm flipH="1">
            <a:off x="6553073" y="4395360"/>
            <a:ext cx="1044916" cy="20877"/>
          </a:xfrm>
          <a:prstGeom prst="straightConnector1">
            <a:avLst/>
          </a:prstGeom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線單箭頭接點 305"/>
          <p:cNvCxnSpPr/>
          <p:nvPr/>
        </p:nvCxnSpPr>
        <p:spPr>
          <a:xfrm flipH="1">
            <a:off x="6553073" y="3680111"/>
            <a:ext cx="1815594" cy="744037"/>
          </a:xfrm>
          <a:prstGeom prst="straightConnector1">
            <a:avLst/>
          </a:prstGeom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線單箭頭接點 308"/>
          <p:cNvCxnSpPr/>
          <p:nvPr/>
        </p:nvCxnSpPr>
        <p:spPr>
          <a:xfrm flipH="1">
            <a:off x="6553073" y="3172259"/>
            <a:ext cx="1840441" cy="1244404"/>
          </a:xfrm>
          <a:prstGeom prst="straightConnector1">
            <a:avLst/>
          </a:prstGeom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線單箭頭接點 312"/>
          <p:cNvCxnSpPr/>
          <p:nvPr/>
        </p:nvCxnSpPr>
        <p:spPr>
          <a:xfrm flipH="1">
            <a:off x="6553073" y="2835422"/>
            <a:ext cx="1233144" cy="1588757"/>
          </a:xfrm>
          <a:prstGeom prst="straightConnector1">
            <a:avLst/>
          </a:prstGeom>
          <a:ln w="127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橢圓 289"/>
          <p:cNvSpPr/>
          <p:nvPr/>
        </p:nvSpPr>
        <p:spPr>
          <a:xfrm>
            <a:off x="6527725" y="4369009"/>
            <a:ext cx="82326" cy="823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15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6" grpId="0" animBg="1"/>
      <p:bldP spid="287" grpId="0" animBg="1"/>
      <p:bldP spid="29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66624" y="1397479"/>
            <a:ext cx="8283600" cy="5037827"/>
          </a:xfrm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altLang="zh-TW" sz="32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Methods</a:t>
            </a:r>
          </a:p>
          <a:p>
            <a:pPr lvl="1">
              <a:lnSpc>
                <a:spcPct val="100000"/>
              </a:lnSpc>
            </a:pPr>
            <a:r>
              <a:rPr lang="en-US" altLang="zh-TW" sz="28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28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Directional Visibility for Many-Light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Dual-Matrix Sampling for Scalable Translucent Material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SURE-based Optimization for Adaptive Sampling and Reconstruction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95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608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7510" y="1206972"/>
            <a:ext cx="8302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shading a surface sample, concentrate computational resource on important directions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(lights)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34" y="2276263"/>
            <a:ext cx="5560733" cy="417055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3173929" y="2886079"/>
            <a:ext cx="3895410" cy="3470272"/>
            <a:chOff x="2891827" y="2830001"/>
            <a:chExt cx="3895410" cy="3470272"/>
          </a:xfrm>
        </p:grpSpPr>
        <p:grpSp>
          <p:nvGrpSpPr>
            <p:cNvPr id="16" name="群組 15"/>
            <p:cNvGrpSpPr/>
            <p:nvPr/>
          </p:nvGrpSpPr>
          <p:grpSpPr>
            <a:xfrm>
              <a:off x="4599424" y="5165700"/>
              <a:ext cx="1139976" cy="1134573"/>
              <a:chOff x="3255829" y="4618698"/>
              <a:chExt cx="2679700" cy="2667000"/>
            </a:xfrm>
          </p:grpSpPr>
          <p:sp>
            <p:nvSpPr>
              <p:cNvPr id="18" name="弧形 17"/>
              <p:cNvSpPr/>
              <p:nvPr/>
            </p:nvSpPr>
            <p:spPr>
              <a:xfrm>
                <a:off x="3255829" y="4618698"/>
                <a:ext cx="2667000" cy="2667000"/>
              </a:xfrm>
              <a:prstGeom prst="arc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3268529" y="5653749"/>
                <a:ext cx="2667000" cy="635000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弧形 19"/>
              <p:cNvSpPr/>
              <p:nvPr/>
            </p:nvSpPr>
            <p:spPr>
              <a:xfrm flipH="1">
                <a:off x="3268529" y="4618698"/>
                <a:ext cx="2667000" cy="2667000"/>
              </a:xfrm>
              <a:prstGeom prst="arc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2" name="直線單箭頭接點 21"/>
            <p:cNvCxnSpPr>
              <a:stCxn id="15" idx="0"/>
            </p:cNvCxnSpPr>
            <p:nvPr/>
          </p:nvCxnSpPr>
          <p:spPr>
            <a:xfrm flipV="1">
              <a:off x="5169412" y="2830001"/>
              <a:ext cx="12061" cy="280711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15" idx="1"/>
            </p:cNvCxnSpPr>
            <p:nvPr/>
          </p:nvCxnSpPr>
          <p:spPr>
            <a:xfrm flipH="1" flipV="1">
              <a:off x="3873821" y="2932278"/>
              <a:ext cx="1227798" cy="2732916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5" idx="2"/>
            </p:cNvCxnSpPr>
            <p:nvPr/>
          </p:nvCxnSpPr>
          <p:spPr>
            <a:xfrm flipH="1" flipV="1">
              <a:off x="3004734" y="5253161"/>
              <a:ext cx="2068804" cy="479826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15" idx="7"/>
            </p:cNvCxnSpPr>
            <p:nvPr/>
          </p:nvCxnSpPr>
          <p:spPr>
            <a:xfrm flipV="1">
              <a:off x="5237205" y="4887401"/>
              <a:ext cx="1494300" cy="777793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>
              <a:stCxn id="15" idx="6"/>
            </p:cNvCxnSpPr>
            <p:nvPr/>
          </p:nvCxnSpPr>
          <p:spPr>
            <a:xfrm flipV="1">
              <a:off x="5265286" y="5391650"/>
              <a:ext cx="1521951" cy="341337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15" idx="3"/>
            </p:cNvCxnSpPr>
            <p:nvPr/>
          </p:nvCxnSpPr>
          <p:spPr>
            <a:xfrm flipV="1">
              <a:off x="5101619" y="4454285"/>
              <a:ext cx="767964" cy="1346495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5" idx="5"/>
            </p:cNvCxnSpPr>
            <p:nvPr/>
          </p:nvCxnSpPr>
          <p:spPr>
            <a:xfrm flipH="1" flipV="1">
              <a:off x="2891827" y="4006060"/>
              <a:ext cx="2345378" cy="179472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/>
            <p:cNvSpPr/>
            <p:nvPr/>
          </p:nvSpPr>
          <p:spPr>
            <a:xfrm>
              <a:off x="5073538" y="5637113"/>
              <a:ext cx="191748" cy="19174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19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8421" y="4941538"/>
            <a:ext cx="151979" cy="20616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949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focus on rendering with VPLs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complex illumination requires a large number of VPLs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contributions of all VPLs is impractical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 a Monte Carlo estimator: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http://latex.codecogs.com/gif.latex?%5Cdpi%7B300%7D%20L%28x%2C%5Comega_%7Bo%7D%29%3D%5Csum_%7Bx_%7Bi%7D%5Cin%20S%7DL_%7Bi%7D%28x_%7Bi%7D%29f_%7Br%7D%28x%2C%5Comega_%7Bo%7D%5Cleftarrow%20%5Comega_%7Bi%7D%29V%28x_%7Bi%7D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12" y="4427698"/>
            <a:ext cx="551150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atex.codecogs.com/png.latex?%5Cdpi%7B300%7D%20%5Clarge%20L%5Capprox%5Cfrac%7B1%7D%7BN%7D%5Csum_%7Bs%3D1%7D%5E%7BN%7D%5Cfrac%7BL_%7Bi%7D%28x_%7Bs%7D%29f_%7Br%7D%28x_%7Bs%7D%29V%28x_%7Bs%7D%29%7D%7Bp%28x_%7Bs%7D%29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74" y="5427306"/>
            <a:ext cx="4308484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向右箭號 12"/>
          <p:cNvSpPr/>
          <p:nvPr/>
        </p:nvSpPr>
        <p:spPr>
          <a:xfrm>
            <a:off x="1212449" y="5769151"/>
            <a:ext cx="360040" cy="32431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399900" y="4886768"/>
            <a:ext cx="2044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the set of VPLs</a:t>
            </a:r>
            <a:endParaRPr lang="zh-TW" altLang="en-US" sz="20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2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53150" y="4555561"/>
            <a:ext cx="323699" cy="27192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949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determine the sampling distribution for reducing the number of samples N ?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 ?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 sampling ?</a:t>
            </a:r>
          </a:p>
          <a:p>
            <a:pPr lvl="1"/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6049869" y="5993981"/>
            <a:ext cx="206543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7356381" y="5870156"/>
            <a:ext cx="200025" cy="20002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342400" y="3839837"/>
            <a:ext cx="200025" cy="200025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768127" y="5219319"/>
            <a:ext cx="1579602" cy="712826"/>
          </a:xfrm>
          <a:prstGeom prst="straightConnector1">
            <a:avLst/>
          </a:prstGeom>
          <a:ln w="3810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6939206" y="3712362"/>
            <a:ext cx="200025" cy="200025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496874" y="3666661"/>
            <a:ext cx="200025" cy="200025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8428805" y="3812374"/>
            <a:ext cx="200025" cy="200025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882784" y="4132311"/>
            <a:ext cx="200025" cy="200025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058052" y="4365607"/>
            <a:ext cx="1305509" cy="150454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7527113" y="3941984"/>
            <a:ext cx="69774" cy="19281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7596887" y="4081803"/>
            <a:ext cx="875198" cy="178835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7089238" y="3941984"/>
            <a:ext cx="367155" cy="186229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6542425" y="4081803"/>
            <a:ext cx="841763" cy="17224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圖: 接點 26"/>
          <p:cNvSpPr/>
          <p:nvPr/>
        </p:nvSpPr>
        <p:spPr>
          <a:xfrm>
            <a:off x="6335827" y="3833264"/>
            <a:ext cx="213169" cy="213169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流程圖: 接點 28"/>
          <p:cNvSpPr/>
          <p:nvPr/>
        </p:nvSpPr>
        <p:spPr>
          <a:xfrm>
            <a:off x="7490301" y="3666661"/>
            <a:ext cx="213169" cy="213169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Picture 2" descr="http://latex.codecogs.com/png.latex?%5Cdpi%7B300%7D%20%5Clarge%20L%5Capprox%5Cfrac%7B1%7D%7BN%7D%5Csum_%7Bs%3D1%7D%5E%7BN%7D%5Cfrac%7BL_%7Bi%7D%28x_%7Bs%7D%29f_%7Br%7D%28x_%7Bs%7D%29V%28x_%7Bs%7D%29%7D%7Bp%28x_%7Bs%7D%29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50" y="4620887"/>
            <a:ext cx="4308484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amera, nikon, photography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 flipH="1">
            <a:off x="5274719" y="4825370"/>
            <a:ext cx="473215" cy="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70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961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Monte Carlo estimator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converges more quickly if </a:t>
            </a:r>
          </a:p>
          <a:p>
            <a:pPr marL="0" indent="0">
              <a:buNone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the sampling distribution         is similar to</a:t>
            </a:r>
          </a:p>
          <a:p>
            <a:pPr marL="0" indent="0">
              <a:buNone/>
            </a:pP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we use a normalized version of         for         , we can have zero variance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http://latex.codecogs.com/png.latex?%5Cdpi%7B300%7D%20%5Clarge%20%5Chat%7BI%7D_%7BN%7D%20%3D%20%5Cfrac%7B1%7D%7BN%7D%20%5Csum_%7Bi%3D1%7D%5E%7BN%7D%20%5Cfrac%7Bf%28X_%7Bi%7D%29%7D%7Bp%28X_%7Bi%7D%29%7Dd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4" y="1993096"/>
            <a:ext cx="2996792" cy="9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latex.codecogs.com/gif.latex?%5Cdpi%7B300%7D%20%5Chuge%20p%28x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3764967"/>
            <a:ext cx="6336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latex.codecogs.com/gif.latex?%5Cdpi%7B300%7D%20%5Chuge%20f%28x%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26" y="3764967"/>
            <a:ext cx="61615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latex.codecogs.com/gif.latex?%5Cdpi%7B300%7D%20%5Chuge%20f%28x%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4890184"/>
            <a:ext cx="61615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latex.codecogs.com/gif.latex?%5Cdpi%7B300%7D%20%5Chuge%20p%28x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508" y="4890184"/>
            <a:ext cx="6336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02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961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3" y="1397479"/>
            <a:ext cx="8496000" cy="448496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41202" y="5778579"/>
            <a:ext cx="7661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with only one sample (VPL) per pixel. </a:t>
            </a:r>
          </a:p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(left: perfect pdf; right: poor pdf)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6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949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4" y="1397479"/>
            <a:ext cx="8272552" cy="5037827"/>
          </a:xfrm>
        </p:spPr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sampling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the number of samples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case of VPL rendering, we would like</a:t>
            </a:r>
          </a:p>
          <a:p>
            <a:pPr marL="457200" lvl="1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do not have the perfect sample distribution and can only approximate it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http://latex.codecogs.com/png.latex?%5Cdpi%7B300%7D%20p%28x_%7Bs%7D%29%5Cpropto%20L_%7Bi%7D%28x_%7Bs%7D%29f_%7Br%7D%28x_%7Bs%7D%29V%28x_%7Bs%7D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5" y="2839963"/>
            <a:ext cx="391058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接點 7"/>
          <p:cNvCxnSpPr/>
          <p:nvPr/>
        </p:nvCxnSpPr>
        <p:spPr>
          <a:xfrm>
            <a:off x="5789096" y="6194006"/>
            <a:ext cx="257896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5507354" y="5419344"/>
            <a:ext cx="1579602" cy="712826"/>
          </a:xfrm>
          <a:prstGeom prst="straightConnector1">
            <a:avLst/>
          </a:prstGeom>
          <a:ln w="3810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8168032" y="4012399"/>
            <a:ext cx="200025" cy="200025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7295633" y="4281828"/>
            <a:ext cx="915679" cy="17498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camera, nikon, photography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 flipH="1">
            <a:off x="5021588" y="5034922"/>
            <a:ext cx="473215" cy="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橢圓 9"/>
          <p:cNvSpPr/>
          <p:nvPr/>
        </p:nvSpPr>
        <p:spPr>
          <a:xfrm>
            <a:off x="7095608" y="6070181"/>
            <a:ext cx="200025" cy="20002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484438" y="4808220"/>
            <a:ext cx="611124" cy="61112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://latex.codecogs.com/gif.latex?%5Cdpi%7B300%7D%20%5Chuge%20L_%7Bi%7D%28x_%7Bs%7D%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33" y="3896529"/>
            <a:ext cx="720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atex.codecogs.com/gif.latex?%5Cdpi%7B300%7D%20%5Chuge%20V%28x_%7Bs%7D%2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62" y="5361489"/>
            <a:ext cx="664615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latex.codecogs.com/gif.latex?%5Cdpi%7B300%7D%20%5Chuge%20f_%7Br%7D%28x_%7Bs%7D%2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82" y="6353142"/>
            <a:ext cx="69507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072327" y="4150748"/>
            <a:ext cx="2547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efficient approximations of 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://latex.codecogs.com/gif.latex?%5Cdpi%7B300%7D%20%5CLARGE%20L_%7Bi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5" y="5089991"/>
            <a:ext cx="315124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atex.codecogs.com/gif.latex?%5Cdpi%7B300%7D%20%5CLARGE%20f_%7Br%7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04" y="5089991"/>
            <a:ext cx="26584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tex.codecogs.com/gif.latex?%5Cdpi%7B300%7D%20%5CLARGE%20V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518" y="5089991"/>
            <a:ext cx="323999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41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239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47863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Importance Sampling for Unstructured Importance Sampling (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2009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R. Wang and O.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Akerlund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662" y="2622529"/>
            <a:ext cx="7380000" cy="18797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1489" t="66425" r="13682" b="18929"/>
          <a:stretch/>
        </p:blipFill>
        <p:spPr>
          <a:xfrm>
            <a:off x="858662" y="4486817"/>
            <a:ext cx="7380000" cy="186953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27352" y="6301873"/>
            <a:ext cx="2137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 only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25641" y="6301872"/>
            <a:ext cx="1492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BRDF only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36486" y="6301872"/>
            <a:ext cx="198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 (this paper)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9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239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47863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Importance Sampling for Unstructured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 Illumination (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R. Wang and O.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Akerlund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http://latex.codecogs.com/gif.latex?%5Cdpi%7B300%7D%20p%28x_%7Bs%7D%29%3D%5Cleft%20%7C%20L_%7Bk%7D%20%5Cright%20%7C%20%5Cleft%20%5Clangle%20L_%7Bk%7D%20%5Cright%20%5Crangle%20%5Cleft%20%5Clangle%20f_%7Brk%7D%20%5Cright%20%5Crangle%20%5Ccdot%20%5Cfrac%7B1%7D%7B%5Cleft%20%7C%20L_%7Bk%7D%20%5Cright%20%7C%7D%20%3D%20%5Cleft%20%5Clangle%20L_%7Bk%7D%20%5Cright%20%5Crangle%20%5Cleft%20%5Clangle%20f_%7Brk%7D%20%5Cright%20%5Cr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66" y="2640660"/>
            <a:ext cx="5224520" cy="69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接點 17"/>
          <p:cNvCxnSpPr/>
          <p:nvPr/>
        </p:nvCxnSpPr>
        <p:spPr>
          <a:xfrm>
            <a:off x="1174750" y="6584951"/>
            <a:ext cx="67183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940050" y="4000080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3284595" y="3864498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3629140" y="3904830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189595" y="4128892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523085" y="4230913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618335" y="4509805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21495" y="5159898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6536344" y="5451577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6447993" y="5765268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6115050" y="4969398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884056" y="3826973"/>
            <a:ext cx="979545" cy="416015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31363" y="4095331"/>
            <a:ext cx="777022" cy="66845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75932" y="4911903"/>
            <a:ext cx="731268" cy="1115297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1556519" y="4838460"/>
            <a:ext cx="2213090" cy="16684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3827581" y="4230913"/>
            <a:ext cx="1239761" cy="233774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819640" y="4700306"/>
            <a:ext cx="1247702" cy="187747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19640" y="4809885"/>
            <a:ext cx="1478800" cy="176928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819640" y="5312410"/>
            <a:ext cx="2220480" cy="126676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2515858" y="4256975"/>
            <a:ext cx="149752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clusters</a:t>
            </a:r>
            <a:endParaRPr lang="zh-TW" altLang="en-US" sz="2000" dirty="0" err="1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464116" y="6122449"/>
            <a:ext cx="30732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BRDF importance sampling</a:t>
            </a:r>
            <a:endParaRPr lang="zh-TW" altLang="en-US" sz="20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838385" y="3764114"/>
            <a:ext cx="59182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0/4</a:t>
            </a:r>
            <a:endParaRPr lang="zh-TW" altLang="en-US" sz="24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963876" y="3911175"/>
            <a:ext cx="59182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3/4</a:t>
            </a:r>
            <a:endParaRPr lang="zh-TW" altLang="en-US" sz="24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408551" y="4444458"/>
            <a:ext cx="59182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1/4</a:t>
            </a:r>
            <a:endParaRPr lang="zh-TW" altLang="en-US" sz="24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125564" y="4099465"/>
            <a:ext cx="782821" cy="664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3750374" y="6475589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流程圖: 接點 51"/>
          <p:cNvSpPr/>
          <p:nvPr/>
        </p:nvSpPr>
        <p:spPr>
          <a:xfrm>
            <a:off x="5509845" y="4217404"/>
            <a:ext cx="213169" cy="213169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Picture 4" descr="camera, nikon, photography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 flipH="1">
            <a:off x="1024141" y="4367261"/>
            <a:ext cx="541308" cy="54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/>
          <p:cNvSpPr/>
          <p:nvPr/>
        </p:nvSpPr>
        <p:spPr>
          <a:xfrm>
            <a:off x="4533900" y="2732176"/>
            <a:ext cx="1771650" cy="51537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536344" y="2560713"/>
            <a:ext cx="580736" cy="85207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8040" y="2640660"/>
            <a:ext cx="1773936" cy="606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4010570" y="3241893"/>
            <a:ext cx="94448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lights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942394" y="3240500"/>
            <a:ext cx="10807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avg. </a:t>
            </a:r>
            <a:r>
              <a:rPr lang="en-US" altLang="zh-TW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528538" y="2732176"/>
            <a:ext cx="515959" cy="526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100694" y="2732175"/>
            <a:ext cx="543567" cy="526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700109" y="2730976"/>
            <a:ext cx="605441" cy="526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131406" y="2299670"/>
            <a:ext cx="135485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avg. BRDF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676771" y="3257686"/>
            <a:ext cx="0" cy="11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5418191" y="3257686"/>
            <a:ext cx="0" cy="11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071584" y="2617888"/>
            <a:ext cx="0" cy="11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45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8" grpId="0"/>
      <p:bldP spid="39" grpId="0"/>
      <p:bldP spid="40" grpId="0"/>
      <p:bldP spid="41" grpId="0"/>
      <p:bldP spid="42" grpId="0"/>
      <p:bldP spid="43" grpId="0" animBg="1"/>
      <p:bldP spid="19" grpId="0" animBg="1"/>
      <p:bldP spid="52" grpId="0" animBg="1"/>
      <p:bldP spid="45" grpId="0" animBg="1"/>
      <p:bldP spid="46" grpId="0" animBg="1"/>
      <p:bldP spid="3" grpId="0" animBg="1"/>
      <p:bldP spid="47" grpId="0"/>
      <p:bldP spid="48" grpId="0"/>
      <p:bldP spid="49" grpId="0" animBg="1"/>
      <p:bldP spid="50" grpId="0" animBg="1"/>
      <p:bldP spid="51" grpId="0" animBg="1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2D picture of a 3D world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738" y="2050807"/>
            <a:ext cx="4545281" cy="384526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http://zurich.disneyresearch.com/~wjarosz/gallery/2002/images/z4_rear_wi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13" y="3414605"/>
            <a:ext cx="4130906" cy="20654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amera, nikon, photography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5315" flipH="1">
            <a:off x="512409" y="2233982"/>
            <a:ext cx="791327" cy="7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ight, spo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22" y="2233645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060705" y="5381866"/>
            <a:ext cx="37890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and Material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TW" altLang="en-US" sz="2400" dirty="0" err="1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343407" y="2284838"/>
            <a:ext cx="124425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175749" y="2188395"/>
            <a:ext cx="102303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Lights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1" t="16258" r="52546" b="24932"/>
          <a:stretch/>
        </p:blipFill>
        <p:spPr bwMode="auto">
          <a:xfrm>
            <a:off x="3402482" y="4039977"/>
            <a:ext cx="1310737" cy="134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http://zurich.disneyresearch.com/~wjarosz/gallery/2002/images/z4_shaded_front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94" y="3933839"/>
            <a:ext cx="3649784" cy="1949160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7922" y="5939675"/>
            <a:ext cx="4572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Input: 3D description of a scene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98256" y="5939675"/>
            <a:ext cx="3708000" cy="36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Output: 2D synthetic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6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13" grpId="0"/>
      <p:bldP spid="3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239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47863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Caching for Complex Illumination (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Georgiev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Krivanek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 Popov, and P.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Slusallek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1643" t="44459" r="11143" b="45065"/>
          <a:stretch/>
        </p:blipFill>
        <p:spPr>
          <a:xfrm>
            <a:off x="645134" y="2742755"/>
            <a:ext cx="7920000" cy="151989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1643" t="65089" r="11143" b="24471"/>
          <a:stretch/>
        </p:blipFill>
        <p:spPr>
          <a:xfrm>
            <a:off x="645134" y="4262652"/>
            <a:ext cx="7920000" cy="151472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45134" y="5777378"/>
            <a:ext cx="6967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RIS: Resampled Importance Sampling (</a:t>
            </a:r>
            <a:r>
              <a:rPr lang="en-US" altLang="zh-TW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2005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PT: Path Tracing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48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239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47863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Caching for Complex Illumination (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Georgiev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Krivanek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 Popov, and P.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Slusallek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1174750" y="6261101"/>
            <a:ext cx="67183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2940050" y="3676230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629140" y="3580980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162435" y="3635898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301425" y="3896330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7831801" y="5388515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590765" y="4514610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1556519" y="4514610"/>
            <a:ext cx="2213090" cy="16684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3750374" y="6151739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4" descr="camera, nikon, photograph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 flipH="1">
            <a:off x="1024141" y="4043411"/>
            <a:ext cx="541308" cy="54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橢圓 21"/>
          <p:cNvSpPr/>
          <p:nvPr/>
        </p:nvSpPr>
        <p:spPr>
          <a:xfrm>
            <a:off x="1531028" y="6151739"/>
            <a:ext cx="190500" cy="1905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088634" y="6150031"/>
            <a:ext cx="190500" cy="1905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400054" y="6150031"/>
            <a:ext cx="190500" cy="1905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786325" y="6146437"/>
            <a:ext cx="190500" cy="1905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7300405" y="6150463"/>
            <a:ext cx="190500" cy="1905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3130550" y="3913983"/>
            <a:ext cx="1232266" cy="2245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784652" y="3849507"/>
            <a:ext cx="603655" cy="2200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5059774" y="3896330"/>
            <a:ext cx="137927" cy="417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6103620" y="4107254"/>
            <a:ext cx="181078" cy="207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>
            <a:off x="4597491" y="4645548"/>
            <a:ext cx="2887776" cy="1481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4652628" y="5541519"/>
            <a:ext cx="3058134" cy="64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64" name="表格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949196"/>
              </p:ext>
            </p:extLst>
          </p:nvPr>
        </p:nvGraphicFramePr>
        <p:xfrm>
          <a:off x="3845624" y="6417059"/>
          <a:ext cx="1325604" cy="20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34"/>
                <a:gridCol w="220934"/>
                <a:gridCol w="220934"/>
                <a:gridCol w="220934"/>
                <a:gridCol w="220934"/>
                <a:gridCol w="220934"/>
              </a:tblGrid>
              <a:tr h="200905"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5" name="矩形 64"/>
          <p:cNvSpPr/>
          <p:nvPr/>
        </p:nvSpPr>
        <p:spPr>
          <a:xfrm>
            <a:off x="4922520" y="4396352"/>
            <a:ext cx="1236294" cy="1739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704256"/>
              </p:ext>
            </p:extLst>
          </p:nvPr>
        </p:nvGraphicFramePr>
        <p:xfrm>
          <a:off x="2430604" y="6415628"/>
          <a:ext cx="1325604" cy="20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34"/>
                <a:gridCol w="220934"/>
                <a:gridCol w="220934"/>
                <a:gridCol w="220934"/>
                <a:gridCol w="220934"/>
                <a:gridCol w="220934"/>
              </a:tblGrid>
              <a:tr h="200905"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表格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43372"/>
              </p:ext>
            </p:extLst>
          </p:nvPr>
        </p:nvGraphicFramePr>
        <p:xfrm>
          <a:off x="5257685" y="6416424"/>
          <a:ext cx="1325604" cy="20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34"/>
                <a:gridCol w="220934"/>
                <a:gridCol w="220934"/>
                <a:gridCol w="220934"/>
                <a:gridCol w="220934"/>
                <a:gridCol w="220934"/>
              </a:tblGrid>
              <a:tr h="200905"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表格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58272"/>
              </p:ext>
            </p:extLst>
          </p:nvPr>
        </p:nvGraphicFramePr>
        <p:xfrm>
          <a:off x="6718185" y="6416424"/>
          <a:ext cx="1325604" cy="20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34"/>
                <a:gridCol w="220934"/>
                <a:gridCol w="220934"/>
                <a:gridCol w="220934"/>
                <a:gridCol w="220934"/>
                <a:gridCol w="220934"/>
              </a:tblGrid>
              <a:tr h="200905"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表格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935180"/>
              </p:ext>
            </p:extLst>
          </p:nvPr>
        </p:nvGraphicFramePr>
        <p:xfrm>
          <a:off x="966293" y="6414834"/>
          <a:ext cx="1325604" cy="20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34"/>
                <a:gridCol w="220934"/>
                <a:gridCol w="220934"/>
                <a:gridCol w="220934"/>
                <a:gridCol w="220934"/>
                <a:gridCol w="220934"/>
              </a:tblGrid>
              <a:tr h="200905"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6" name="橢圓 75"/>
          <p:cNvSpPr/>
          <p:nvPr/>
        </p:nvSpPr>
        <p:spPr>
          <a:xfrm>
            <a:off x="3075439" y="6136491"/>
            <a:ext cx="213374" cy="213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4394676" y="6136491"/>
            <a:ext cx="213374" cy="213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3835408" y="6403383"/>
            <a:ext cx="1343811" cy="2168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2425798" y="6403383"/>
            <a:ext cx="1343811" cy="2168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/>
          <p:cNvSpPr/>
          <p:nvPr/>
        </p:nvSpPr>
        <p:spPr>
          <a:xfrm>
            <a:off x="3622034" y="3569084"/>
            <a:ext cx="213374" cy="213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/>
          <p:cNvSpPr/>
          <p:nvPr/>
        </p:nvSpPr>
        <p:spPr>
          <a:xfrm>
            <a:off x="2928613" y="3668371"/>
            <a:ext cx="213374" cy="213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867597" y="2827931"/>
            <a:ext cx="6526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perfect sampling functions from neighboring caches</a:t>
            </a:r>
            <a:endParaRPr lang="zh-TW" altLang="en-US" sz="20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>
            <a:off x="3097703" y="4024026"/>
            <a:ext cx="712214" cy="2026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3702836" y="3880842"/>
            <a:ext cx="175777" cy="216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9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239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47863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previous approaches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80" y="2712277"/>
            <a:ext cx="3024000" cy="226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50" y="2700194"/>
            <a:ext cx="3024000" cy="226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20" y="1995849"/>
            <a:ext cx="1152000" cy="1152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20" y="3258194"/>
            <a:ext cx="1152000" cy="1152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20" y="4520539"/>
            <a:ext cx="1152000" cy="1152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0" y="2001806"/>
            <a:ext cx="1152000" cy="1152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0" y="3297277"/>
            <a:ext cx="1152000" cy="1152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0" y="4594067"/>
            <a:ext cx="1152000" cy="1152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15" name="文字方塊 14"/>
          <p:cNvSpPr txBox="1"/>
          <p:nvPr/>
        </p:nvSpPr>
        <p:spPr>
          <a:xfrm>
            <a:off x="366623" y="5833940"/>
            <a:ext cx="7188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BIS: Bidirectional Importance Sampling (</a:t>
            </a:r>
            <a:r>
              <a:rPr lang="en-US" altLang="zh-TW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2009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IC: Importance Caching (</a:t>
            </a:r>
            <a:r>
              <a:rPr lang="en-US" altLang="zh-TW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2012</a:t>
            </a:r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03286" y="4980277"/>
            <a:ext cx="88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Lunch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351238" y="4980277"/>
            <a:ext cx="1656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2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917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</a:t>
            </a:r>
            <a:r>
              <a:rPr lang="en-US" altLang="zh-TW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Observation: 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 shading points usually have similar visibility relationship to similar lights</a:t>
            </a:r>
          </a:p>
          <a:p>
            <a:pPr lvl="1"/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779210" y="6157912"/>
            <a:ext cx="211688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896099" y="4559967"/>
            <a:ext cx="1331495" cy="159794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4227594" y="4335378"/>
            <a:ext cx="1572127" cy="2245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799721" y="4335378"/>
            <a:ext cx="657726" cy="181192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457447" y="6147302"/>
            <a:ext cx="211688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934953" y="6067928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447464" y="6067928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1972008" y="6067928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2552197" y="6067928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041482" y="5769142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352466" y="5408067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658768" y="5050840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947526" y="4689893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670507" y="6062662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7183018" y="6062662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707562" y="6062662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8287751" y="6062662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380996" y="4428999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918408" y="4343142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5461917" y="4282239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5799721" y="4491116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5990221" y="4955334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126245" y="5408067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6262269" y="5818367"/>
            <a:ext cx="190500" cy="1905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934953" y="3809194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1256964" y="3558539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1637964" y="3367397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946232" y="2981221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3352466" y="2981221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3732127" y="2981221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108908" y="3000469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419892" y="3003680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420641" y="3713944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7638548" y="3999694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902322" y="4300616"/>
            <a:ext cx="190500" cy="19050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859420" y="3320002"/>
            <a:ext cx="1044000" cy="76431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2845226" y="2921944"/>
            <a:ext cx="1152000" cy="329256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5006304" y="2960002"/>
            <a:ext cx="662155" cy="29119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279678" y="3631985"/>
            <a:ext cx="942400" cy="92798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848178" y="5975350"/>
            <a:ext cx="1951835" cy="36512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6563515" y="5991226"/>
            <a:ext cx="1951835" cy="36512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4259002" y="4190194"/>
            <a:ext cx="1448550" cy="49969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5770813" y="4439175"/>
            <a:ext cx="746940" cy="162348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35192" y="4619499"/>
            <a:ext cx="1217741" cy="142550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/>
          <p:cNvCxnSpPr/>
          <p:nvPr/>
        </p:nvCxnSpPr>
        <p:spPr>
          <a:xfrm flipH="1">
            <a:off x="7515891" y="4716042"/>
            <a:ext cx="122657" cy="114835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390038" y="5508545"/>
            <a:ext cx="206139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shading cluster</a:t>
            </a:r>
            <a:endParaRPr lang="zh-TW" altLang="en-US" sz="2400" dirty="0" err="1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609342" y="3133216"/>
            <a:ext cx="16433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cluster</a:t>
            </a:r>
            <a:endParaRPr lang="zh-TW" altLang="en-US" sz="2400" dirty="0" err="1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4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917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</a:t>
            </a:r>
            <a:r>
              <a:rPr lang="en-US" altLang="zh-TW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3" y="3497593"/>
            <a:ext cx="8017714" cy="1709408"/>
          </a:xfrm>
          <a:prstGeom prst="rect">
            <a:avLst/>
          </a:prstGeom>
        </p:spPr>
      </p:pic>
      <p:sp>
        <p:nvSpPr>
          <p:cNvPr id="8" name="左中括弧 7"/>
          <p:cNvSpPr/>
          <p:nvPr/>
        </p:nvSpPr>
        <p:spPr>
          <a:xfrm rot="16200000" flipH="1">
            <a:off x="5482641" y="580787"/>
            <a:ext cx="126970" cy="561600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左中括弧 8"/>
          <p:cNvSpPr/>
          <p:nvPr/>
        </p:nvSpPr>
        <p:spPr>
          <a:xfrm rot="10800000" flipV="1">
            <a:off x="8444877" y="3515353"/>
            <a:ext cx="79896" cy="169200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858357" y="4408630"/>
            <a:ext cx="122254" cy="12225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909682" y="4530884"/>
            <a:ext cx="8685" cy="110369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4096237" y="4248495"/>
            <a:ext cx="812543" cy="42355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j)</a:t>
            </a:r>
            <a:endParaRPr lang="zh-TW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738126" y="5565238"/>
            <a:ext cx="5439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 between light[</a:t>
            </a:r>
            <a:r>
              <a:rPr lang="en-US" altLang="zh-TW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and shading point[j]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609724" y="2871753"/>
            <a:ext cx="1683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ights (VPLs)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7753402" y="4146217"/>
            <a:ext cx="1863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shading points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 visibility terms in light transport matrix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reordering</a:t>
            </a:r>
          </a:p>
          <a:p>
            <a:pPr lvl="1"/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7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917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</a:t>
            </a:r>
            <a:r>
              <a:rPr lang="en-US" altLang="zh-TW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 visibility terms in light transport matrix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Reorder the matrix</a:t>
            </a:r>
          </a:p>
          <a:p>
            <a:pPr lvl="1"/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左中括弧 7"/>
          <p:cNvSpPr/>
          <p:nvPr/>
        </p:nvSpPr>
        <p:spPr>
          <a:xfrm rot="16200000" flipH="1">
            <a:off x="4508515" y="-123470"/>
            <a:ext cx="126970" cy="720000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左中括弧 8"/>
          <p:cNvSpPr/>
          <p:nvPr/>
        </p:nvSpPr>
        <p:spPr>
          <a:xfrm rot="10800000" flipV="1">
            <a:off x="8239436" y="3578339"/>
            <a:ext cx="79896" cy="216000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02036" y="3562676"/>
            <a:ext cx="1677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clusters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7517796" y="4442895"/>
            <a:ext cx="20075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shading clusters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3562676"/>
            <a:ext cx="7200000" cy="2175663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972000" y="5776059"/>
            <a:ext cx="1477108" cy="580292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4856 sec.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85987" y="3578340"/>
            <a:ext cx="516049" cy="4625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5755196" y="4040862"/>
            <a:ext cx="0" cy="190184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793105" y="5870753"/>
            <a:ext cx="2011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102036" y="2954802"/>
            <a:ext cx="1677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clusters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917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</a:t>
            </a:r>
            <a:r>
              <a:rPr lang="en-US" altLang="zh-TW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左中括弧 7"/>
          <p:cNvSpPr/>
          <p:nvPr/>
        </p:nvSpPr>
        <p:spPr>
          <a:xfrm rot="16200000" flipH="1">
            <a:off x="4508515" y="-122400"/>
            <a:ext cx="126970" cy="720000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左中括弧 8"/>
          <p:cNvSpPr/>
          <p:nvPr/>
        </p:nvSpPr>
        <p:spPr>
          <a:xfrm rot="10800000" flipV="1">
            <a:off x="8239436" y="3584142"/>
            <a:ext cx="79896" cy="216000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02036" y="2965299"/>
            <a:ext cx="1677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clusters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7517796" y="4448698"/>
            <a:ext cx="20075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shading clusters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972000" y="5781862"/>
            <a:ext cx="1477108" cy="580292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4856 sec.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3570216"/>
            <a:ext cx="7200000" cy="2175652"/>
          </a:xfrm>
          <a:prstGeom prst="rect">
            <a:avLst/>
          </a:prstGeom>
        </p:spPr>
      </p:pic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 visibility terms in light transport matrix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visibility of 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4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917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</a:t>
            </a:r>
            <a:r>
              <a:rPr lang="en-US" altLang="zh-TW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 visibility terms in light transport matrix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efficient approximation</a:t>
            </a:r>
          </a:p>
          <a:p>
            <a:pPr lvl="1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左中括弧 7"/>
          <p:cNvSpPr/>
          <p:nvPr/>
        </p:nvSpPr>
        <p:spPr>
          <a:xfrm rot="16200000" flipH="1">
            <a:off x="4508515" y="-122400"/>
            <a:ext cx="126970" cy="720000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左中括弧 8"/>
          <p:cNvSpPr/>
          <p:nvPr/>
        </p:nvSpPr>
        <p:spPr>
          <a:xfrm rot="10800000" flipV="1">
            <a:off x="8239436" y="3582677"/>
            <a:ext cx="79896" cy="216000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02036" y="2963834"/>
            <a:ext cx="1677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clusters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7517796" y="4447233"/>
            <a:ext cx="20075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shading clusters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972000" y="5780397"/>
            <a:ext cx="1477108" cy="580292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 sec.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>
            <a:picLocks/>
          </p:cNvPicPr>
          <p:nvPr/>
        </p:nvPicPr>
        <p:blipFill rotWithShape="1">
          <a:blip r:embed="rId3"/>
          <a:srcRect l="292" t="2042" r="323" b="1010"/>
          <a:stretch/>
        </p:blipFill>
        <p:spPr>
          <a:xfrm>
            <a:off x="972000" y="3571200"/>
            <a:ext cx="7200000" cy="2174400"/>
          </a:xfrm>
          <a:prstGeom prst="rect">
            <a:avLst/>
          </a:prstGeom>
          <a:ln>
            <a:noFill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17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917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</a:t>
            </a:r>
            <a:r>
              <a:rPr lang="en-US" altLang="zh-TW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using average visibility: </a:t>
            </a:r>
          </a:p>
          <a:p>
            <a:pPr lvl="1">
              <a:lnSpc>
                <a:spcPct val="12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accurately estimated with few shadow tests</a:t>
            </a:r>
          </a:p>
          <a:p>
            <a:pPr lvl="1">
              <a:lnSpc>
                <a:spcPct val="12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compact and scalable</a:t>
            </a:r>
          </a:p>
          <a:p>
            <a:pPr lvl="1">
              <a:lnSpc>
                <a:spcPct val="12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directly related to visibility variance and can be used for further refinement</a:t>
            </a:r>
          </a:p>
          <a:p>
            <a:pPr lvl="1"/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8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893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</a:t>
            </a:r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VisibilityClusters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clustering (based on geometric properties)</a:t>
            </a:r>
          </a:p>
          <a:p>
            <a:pPr lvl="2">
              <a:lnSpc>
                <a:spcPct val="100000"/>
              </a:lnSpc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clustering</a:t>
            </a:r>
          </a:p>
          <a:p>
            <a:pPr lvl="2">
              <a:lnSpc>
                <a:spcPct val="100000"/>
              </a:lnSpc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Shading point clustering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visibility estimation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refinement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81890" y="4269341"/>
            <a:ext cx="1234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</a:p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matrix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68244" y="5044222"/>
            <a:ext cx="1812347" cy="1339710"/>
            <a:chOff x="368244" y="5044222"/>
            <a:chExt cx="1812347" cy="1339710"/>
          </a:xfrm>
        </p:grpSpPr>
        <p:sp>
          <p:nvSpPr>
            <p:cNvPr id="27" name="矩形 26"/>
            <p:cNvSpPr/>
            <p:nvPr/>
          </p:nvSpPr>
          <p:spPr>
            <a:xfrm>
              <a:off x="368244" y="5044222"/>
              <a:ext cx="1812347" cy="1339710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368244" y="5123029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368244" y="5201835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368244" y="5280642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368244" y="5359448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>
              <a:off x="368244" y="5438254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368244" y="5517061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368244" y="5595868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368244" y="5674674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368244" y="5753481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368244" y="5832287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368244" y="5911094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368244" y="5989900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368244" y="6068706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368244" y="6147513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368244" y="6226319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>
              <a:off x="368244" y="6305126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447050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525857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>
              <a:off x="604663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683470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762277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841083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919890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>
              <a:off x="998696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1077502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>
              <a:off x="1156309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>
              <a:off x="1235115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>
              <a:off x="1313922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1392728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/>
            <p:nvPr/>
          </p:nvCxnSpPr>
          <p:spPr>
            <a:xfrm>
              <a:off x="1471534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/>
            <p:nvPr/>
          </p:nvCxnSpPr>
          <p:spPr>
            <a:xfrm>
              <a:off x="1550341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>
              <a:off x="1629147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/>
            <p:nvPr/>
          </p:nvCxnSpPr>
          <p:spPr>
            <a:xfrm>
              <a:off x="1707954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1786760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1865566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>
              <a:off x="1944373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2023180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>
              <a:off x="2101986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字方塊 79"/>
          <p:cNvSpPr txBox="1"/>
          <p:nvPr/>
        </p:nvSpPr>
        <p:spPr>
          <a:xfrm>
            <a:off x="2804221" y="4269341"/>
            <a:ext cx="1361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</a:p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clustering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2574825" y="5044222"/>
            <a:ext cx="1812347" cy="1339561"/>
            <a:chOff x="2574825" y="5044222"/>
            <a:chExt cx="1812347" cy="1339561"/>
          </a:xfrm>
        </p:grpSpPr>
        <p:sp>
          <p:nvSpPr>
            <p:cNvPr id="68" name="矩形 67"/>
            <p:cNvSpPr/>
            <p:nvPr/>
          </p:nvSpPr>
          <p:spPr>
            <a:xfrm>
              <a:off x="2574825" y="5044222"/>
              <a:ext cx="1812347" cy="1339561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線接點 68"/>
            <p:cNvCxnSpPr/>
            <p:nvPr/>
          </p:nvCxnSpPr>
          <p:spPr>
            <a:xfrm>
              <a:off x="2653631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2890050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>
              <a:off x="3056839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3205276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3372064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2574825" y="5201835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>
              <a:off x="2574825" y="5438254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2574825" y="5595868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2574825" y="5989900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>
              <a:off x="2574825" y="6068706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>
              <a:off x="2574825" y="6226319"/>
              <a:ext cx="181234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>
              <a:off x="3678115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3756921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3993341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4150953" y="5044222"/>
              <a:ext cx="0" cy="133956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4575860" y="4269340"/>
            <a:ext cx="22060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visibility </a:t>
            </a:r>
          </a:p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172616" y="4269340"/>
            <a:ext cx="1463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</a:t>
            </a:r>
          </a:p>
          <a:p>
            <a:pPr algn="ctr"/>
            <a:r>
              <a:rPr lang="en-US" altLang="zh-TW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refinement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4781405" y="5044222"/>
            <a:ext cx="1812548" cy="1339710"/>
            <a:chOff x="4781405" y="5044222"/>
            <a:chExt cx="1812548" cy="1339710"/>
          </a:xfrm>
        </p:grpSpPr>
        <p:sp>
          <p:nvSpPr>
            <p:cNvPr id="7" name="矩形 6"/>
            <p:cNvSpPr/>
            <p:nvPr/>
          </p:nvSpPr>
          <p:spPr>
            <a:xfrm>
              <a:off x="6357534" y="5595868"/>
              <a:ext cx="236419" cy="394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357534" y="5201835"/>
              <a:ext cx="236419" cy="2364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411883" y="5201835"/>
              <a:ext cx="196994" cy="2364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096631" y="5201835"/>
              <a:ext cx="169415" cy="2364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357534" y="6068706"/>
              <a:ext cx="236419" cy="15761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781405" y="6068706"/>
              <a:ext cx="78806" cy="15761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096631" y="6226319"/>
              <a:ext cx="169415" cy="15761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581298" y="6226319"/>
              <a:ext cx="315226" cy="1576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581298" y="5201835"/>
              <a:ext cx="315226" cy="2364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581298" y="5595868"/>
              <a:ext cx="315226" cy="394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096631" y="5595868"/>
              <a:ext cx="177295" cy="394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99921" y="5201835"/>
              <a:ext cx="157613" cy="2364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096692" y="5989900"/>
              <a:ext cx="196994" cy="78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781405" y="5989900"/>
              <a:ext cx="78806" cy="78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81405" y="5201835"/>
              <a:ext cx="78806" cy="2364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66107" y="5989900"/>
              <a:ext cx="315226" cy="23641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781405" y="5438254"/>
              <a:ext cx="1812548" cy="15761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99921" y="5438254"/>
              <a:ext cx="157613" cy="9456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884696" y="5044222"/>
              <a:ext cx="78806" cy="133971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857437" y="5044222"/>
              <a:ext cx="236419" cy="133971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781405" y="5044222"/>
              <a:ext cx="1812347" cy="1339561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直線接點 88"/>
            <p:cNvCxnSpPr/>
            <p:nvPr/>
          </p:nvCxnSpPr>
          <p:spPr>
            <a:xfrm>
              <a:off x="4860212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5096631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/>
            <p:nvPr/>
          </p:nvCxnSpPr>
          <p:spPr>
            <a:xfrm>
              <a:off x="5263420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5411857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>
              <a:off x="5578645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>
              <a:off x="4781405" y="5201835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/>
            <p:cNvCxnSpPr/>
            <p:nvPr/>
          </p:nvCxnSpPr>
          <p:spPr>
            <a:xfrm>
              <a:off x="4781405" y="5438254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/>
            <p:nvPr/>
          </p:nvCxnSpPr>
          <p:spPr>
            <a:xfrm>
              <a:off x="4781405" y="5595868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4781405" y="5989900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>
              <a:off x="4781405" y="6068706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4781405" y="6226319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5884696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>
            <a:xfrm>
              <a:off x="5963502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>
              <a:off x="6199921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>
              <a:off x="6357534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群組 103"/>
          <p:cNvGrpSpPr/>
          <p:nvPr/>
        </p:nvGrpSpPr>
        <p:grpSpPr>
          <a:xfrm>
            <a:off x="6987986" y="5044222"/>
            <a:ext cx="1812548" cy="1339710"/>
            <a:chOff x="6987986" y="5044222"/>
            <a:chExt cx="1812548" cy="1339710"/>
          </a:xfrm>
        </p:grpSpPr>
        <p:sp>
          <p:nvSpPr>
            <p:cNvPr id="105" name="矩形 104"/>
            <p:cNvSpPr/>
            <p:nvPr/>
          </p:nvSpPr>
          <p:spPr>
            <a:xfrm>
              <a:off x="7303212" y="5201835"/>
              <a:ext cx="169415" cy="2364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8564115" y="6068706"/>
              <a:ext cx="236419" cy="15761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6987986" y="6068706"/>
              <a:ext cx="78806" cy="15761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7303212" y="6226319"/>
              <a:ext cx="169415" cy="15761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7303273" y="5989900"/>
              <a:ext cx="196994" cy="78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6987986" y="5989900"/>
              <a:ext cx="78806" cy="78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6987986" y="5201835"/>
              <a:ext cx="78806" cy="2364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472688" y="5989900"/>
              <a:ext cx="315226" cy="23641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6987986" y="5438254"/>
              <a:ext cx="1812548" cy="15761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8406502" y="5438254"/>
              <a:ext cx="157613" cy="9456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8091276" y="5044222"/>
              <a:ext cx="78806" cy="133971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7064018" y="5044222"/>
              <a:ext cx="236419" cy="133971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6987986" y="5044222"/>
              <a:ext cx="1812347" cy="1339561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8" name="直線接點 117"/>
            <p:cNvCxnSpPr/>
            <p:nvPr/>
          </p:nvCxnSpPr>
          <p:spPr>
            <a:xfrm>
              <a:off x="7066792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/>
            <p:cNvCxnSpPr/>
            <p:nvPr/>
          </p:nvCxnSpPr>
          <p:spPr>
            <a:xfrm>
              <a:off x="7303212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/>
            <p:cNvCxnSpPr/>
            <p:nvPr/>
          </p:nvCxnSpPr>
          <p:spPr>
            <a:xfrm>
              <a:off x="7470000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接點 120"/>
            <p:cNvCxnSpPr/>
            <p:nvPr/>
          </p:nvCxnSpPr>
          <p:spPr>
            <a:xfrm>
              <a:off x="7618437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接點 121"/>
            <p:cNvCxnSpPr/>
            <p:nvPr/>
          </p:nvCxnSpPr>
          <p:spPr>
            <a:xfrm>
              <a:off x="7785226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/>
            <p:nvPr/>
          </p:nvCxnSpPr>
          <p:spPr>
            <a:xfrm>
              <a:off x="6987986" y="5201835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/>
            <p:cNvCxnSpPr/>
            <p:nvPr/>
          </p:nvCxnSpPr>
          <p:spPr>
            <a:xfrm>
              <a:off x="6987986" y="5438254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/>
            <p:cNvCxnSpPr/>
            <p:nvPr/>
          </p:nvCxnSpPr>
          <p:spPr>
            <a:xfrm>
              <a:off x="6987986" y="5595868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>
              <a:off x="6987986" y="5989900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/>
            <p:cNvCxnSpPr/>
            <p:nvPr/>
          </p:nvCxnSpPr>
          <p:spPr>
            <a:xfrm>
              <a:off x="6987986" y="6068706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/>
            <p:cNvCxnSpPr/>
            <p:nvPr/>
          </p:nvCxnSpPr>
          <p:spPr>
            <a:xfrm>
              <a:off x="6987986" y="6226319"/>
              <a:ext cx="181234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/>
            <p:cNvCxnSpPr/>
            <p:nvPr/>
          </p:nvCxnSpPr>
          <p:spPr>
            <a:xfrm>
              <a:off x="8091276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>
              <a:off x="8170082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>
              <a:off x="8406502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>
              <a:off x="8564115" y="5044222"/>
              <a:ext cx="0" cy="13395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/>
            <p:cNvSpPr/>
            <p:nvPr/>
          </p:nvSpPr>
          <p:spPr>
            <a:xfrm>
              <a:off x="8564115" y="5201835"/>
              <a:ext cx="236419" cy="2364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618463" y="5201835"/>
              <a:ext cx="196994" cy="2364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7787879" y="5201835"/>
              <a:ext cx="315226" cy="2364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8406502" y="5201835"/>
              <a:ext cx="157613" cy="2364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7787388" y="5201835"/>
              <a:ext cx="146275" cy="236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7933663" y="5201835"/>
              <a:ext cx="78806" cy="2364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8012469" y="5201835"/>
              <a:ext cx="78806" cy="2364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7697244" y="5201835"/>
              <a:ext cx="78806" cy="2364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7618437" y="5201835"/>
              <a:ext cx="78806" cy="2364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8682337" y="5201835"/>
              <a:ext cx="118197" cy="2364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8564115" y="5201835"/>
              <a:ext cx="118197" cy="2364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7785226" y="5201835"/>
              <a:ext cx="306050" cy="2364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5" name="直線接點 144"/>
            <p:cNvCxnSpPr/>
            <p:nvPr/>
          </p:nvCxnSpPr>
          <p:spPr>
            <a:xfrm>
              <a:off x="7933663" y="5201835"/>
              <a:ext cx="0" cy="23639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/>
            <p:cNvCxnSpPr/>
            <p:nvPr/>
          </p:nvCxnSpPr>
          <p:spPr>
            <a:xfrm>
              <a:off x="8012469" y="5201835"/>
              <a:ext cx="0" cy="23639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矩形 146"/>
            <p:cNvSpPr/>
            <p:nvPr/>
          </p:nvSpPr>
          <p:spPr>
            <a:xfrm>
              <a:off x="7618437" y="5201835"/>
              <a:ext cx="169415" cy="2364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接點 147"/>
            <p:cNvCxnSpPr/>
            <p:nvPr/>
          </p:nvCxnSpPr>
          <p:spPr>
            <a:xfrm>
              <a:off x="7697244" y="5201835"/>
              <a:ext cx="0" cy="2363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 148"/>
            <p:cNvSpPr/>
            <p:nvPr/>
          </p:nvSpPr>
          <p:spPr>
            <a:xfrm>
              <a:off x="8564115" y="5201835"/>
              <a:ext cx="236419" cy="2364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0" name="直線接點 149"/>
            <p:cNvCxnSpPr/>
            <p:nvPr/>
          </p:nvCxnSpPr>
          <p:spPr>
            <a:xfrm>
              <a:off x="8681742" y="5201835"/>
              <a:ext cx="0" cy="23639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矩形 150"/>
            <p:cNvSpPr/>
            <p:nvPr/>
          </p:nvSpPr>
          <p:spPr>
            <a:xfrm>
              <a:off x="8564115" y="5595868"/>
              <a:ext cx="236419" cy="394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7787879" y="5595868"/>
              <a:ext cx="315226" cy="394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7303212" y="5595868"/>
              <a:ext cx="177295" cy="394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7303212" y="5595868"/>
              <a:ext cx="78806" cy="3940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7382018" y="5595868"/>
              <a:ext cx="90617" cy="394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7787388" y="5595868"/>
              <a:ext cx="157613" cy="3940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7933663" y="5595868"/>
              <a:ext cx="157613" cy="394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8682337" y="5595868"/>
              <a:ext cx="118197" cy="3940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8564115" y="5595868"/>
              <a:ext cx="118210" cy="39403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7303212" y="5595868"/>
              <a:ext cx="169415" cy="3940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1" name="直線接點 160"/>
            <p:cNvCxnSpPr/>
            <p:nvPr/>
          </p:nvCxnSpPr>
          <p:spPr>
            <a:xfrm>
              <a:off x="7382018" y="5595868"/>
              <a:ext cx="0" cy="39403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/>
            <p:cNvSpPr/>
            <p:nvPr/>
          </p:nvSpPr>
          <p:spPr>
            <a:xfrm>
              <a:off x="7785226" y="5595868"/>
              <a:ext cx="306050" cy="3940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3" name="直線接點 162"/>
            <p:cNvCxnSpPr/>
            <p:nvPr/>
          </p:nvCxnSpPr>
          <p:spPr>
            <a:xfrm>
              <a:off x="7933663" y="5595868"/>
              <a:ext cx="0" cy="39403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矩形 163"/>
            <p:cNvSpPr/>
            <p:nvPr/>
          </p:nvSpPr>
          <p:spPr>
            <a:xfrm>
              <a:off x="8564115" y="5595868"/>
              <a:ext cx="236419" cy="3940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5" name="直線接點 164"/>
            <p:cNvCxnSpPr/>
            <p:nvPr/>
          </p:nvCxnSpPr>
          <p:spPr>
            <a:xfrm>
              <a:off x="8681742" y="5595868"/>
              <a:ext cx="0" cy="39403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矩形 165"/>
            <p:cNvSpPr/>
            <p:nvPr/>
          </p:nvSpPr>
          <p:spPr>
            <a:xfrm>
              <a:off x="7787879" y="6226319"/>
              <a:ext cx="315226" cy="1576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矩形 166"/>
            <p:cNvSpPr/>
            <p:nvPr/>
          </p:nvSpPr>
          <p:spPr>
            <a:xfrm>
              <a:off x="7933663" y="6226319"/>
              <a:ext cx="157613" cy="15761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7776050" y="6226319"/>
              <a:ext cx="157613" cy="1576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7785226" y="6226319"/>
              <a:ext cx="306050" cy="1576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0" name="直線接點 169"/>
            <p:cNvCxnSpPr>
              <a:endCxn id="169" idx="2"/>
            </p:cNvCxnSpPr>
            <p:nvPr/>
          </p:nvCxnSpPr>
          <p:spPr>
            <a:xfrm>
              <a:off x="7933663" y="6226319"/>
              <a:ext cx="4588" cy="15761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1" name="直線單箭頭接點 170"/>
          <p:cNvCxnSpPr/>
          <p:nvPr/>
        </p:nvCxnSpPr>
        <p:spPr>
          <a:xfrm>
            <a:off x="2188211" y="5708430"/>
            <a:ext cx="396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4389215" y="5708430"/>
            <a:ext cx="396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/>
          <p:cNvCxnSpPr/>
          <p:nvPr/>
        </p:nvCxnSpPr>
        <p:spPr>
          <a:xfrm>
            <a:off x="6601372" y="5708430"/>
            <a:ext cx="396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投影片編號版面配置區 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2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6" grpId="0"/>
      <p:bldP spid="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271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Physically-based Rendering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the interactions between surfaces and lights based on physics; realism is the primary goal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://www.pbrt.org/scenes_images/sanmigu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2" y="2917623"/>
            <a:ext cx="2014627" cy="331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pbrt.org/scenes_images/plants-godray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67" y="2917623"/>
            <a:ext cx="6633800" cy="331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46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8786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Average Visibility Estimation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791465"/>
            <a:ext cx="7920000" cy="333046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59203" y="5219844"/>
            <a:ext cx="78255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Usually 10 – 12 rays are enough in our implementation.</a:t>
            </a:r>
          </a:p>
        </p:txBody>
      </p:sp>
      <p:pic>
        <p:nvPicPr>
          <p:cNvPr id="9" name="Picture 2" descr="http://latex.codecogs.com/gif.latex?%5Cdpi%7B300%7D%20%5Cbar%7BV%7D%20%3D%205/8%20%3D%200.6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439" y="2293258"/>
            <a:ext cx="2182422" cy="34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051017" y="1791465"/>
            <a:ext cx="24238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case: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3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213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Local Refinement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4" y="1397479"/>
            <a:ext cx="7948702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 the quality of </a:t>
            </a:r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VisibilityClusters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their average visibility</a:t>
            </a: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Refine </a:t>
            </a:r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when </a:t>
            </a:r>
          </a:p>
          <a:p>
            <a:pPr lvl="1"/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http://latex.codecogs.com/png.latex?%5Cdpi%7B300%7D%20%5Clarge%20Var%28C_%7Bk%7D%29%3D%5Cfrac%7B1%7D%7Bn%7D%5Csum_%7Bi%3D1%7D%5E%7Bn%7D%28V_%7Bi%7D-%5Cbar%7BV%7D%29%5E%7B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25" y="2515200"/>
            <a:ext cx="3976904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latex.codecogs.com/png.latex?%5Cdpi%7B300%7D%20%5Clarge%20Var%28C_%7Bk%7D%29%3D%5Cbar%7BV%7D%281-%5Cbar%7BV%7D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25" y="3728520"/>
            <a:ext cx="3228918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latex.codecogs.com/gif.latex?%5Cdpi%7B300%7D%20Var%28C_%7Bk%7D%29%20%3E%20%5Csigma_%7Bv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25" y="5541787"/>
            <a:ext cx="2156823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向右箭號 13"/>
          <p:cNvSpPr/>
          <p:nvPr/>
        </p:nvSpPr>
        <p:spPr>
          <a:xfrm>
            <a:off x="1910715" y="3736578"/>
            <a:ext cx="424180" cy="36762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http://latex.codecogs.com/png.latex?%5Cdpi%7B200%7D%20C_%7Bk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75" y="4722201"/>
            <a:ext cx="432000" cy="36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22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213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Local Refinement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4" y="1397479"/>
            <a:ext cx="8000136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Equal-time comparison between without (w/o) and with (w/) local refinement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88" y="3181980"/>
            <a:ext cx="2736000" cy="2052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21" y="3181980"/>
            <a:ext cx="2736000" cy="2052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5" y="2871168"/>
            <a:ext cx="1260000" cy="126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5" y="4504001"/>
            <a:ext cx="1260000" cy="126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8" name="文字方塊 17"/>
          <p:cNvSpPr txBox="1"/>
          <p:nvPr/>
        </p:nvSpPr>
        <p:spPr>
          <a:xfrm>
            <a:off x="421927" y="4095168"/>
            <a:ext cx="122982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w/o refine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6047" y="5764001"/>
            <a:ext cx="11015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w/ refine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6" y="2881560"/>
            <a:ext cx="1260000" cy="1260000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6" y="4504001"/>
            <a:ext cx="1260000" cy="1260000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sp>
        <p:nvSpPr>
          <p:cNvPr id="22" name="文字方塊 21"/>
          <p:cNvSpPr txBox="1"/>
          <p:nvPr/>
        </p:nvSpPr>
        <p:spPr>
          <a:xfrm>
            <a:off x="7554344" y="4095168"/>
            <a:ext cx="122982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w/o refine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18464" y="5756298"/>
            <a:ext cx="11015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w/ refine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615600" y="5218479"/>
            <a:ext cx="1113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Killeroo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512571" y="5218479"/>
            <a:ext cx="997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Sponza</a:t>
            </a:r>
            <a:endParaRPr lang="zh-TW" alt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88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144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Integrated to BIS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shading point, we select a light from the set of VPLs by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bidirectional importance of all lights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bidirectional importance with the average visibility stored in 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VisibilityClusters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a light cluster 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triple-product importance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sample a light from the selected light cluster</a:t>
            </a:r>
          </a:p>
        </p:txBody>
      </p:sp>
      <p:pic>
        <p:nvPicPr>
          <p:cNvPr id="14" name="Picture 2" descr="http://latex.codecogs.com/png.latex?%5Cdpi%7B300%7D%20%5Clarge%20p%28x_%7Bs%7D%29%3D%7CL_%7Bk%7D%7C%20%5Cleft%3C%20L_%7Bk%7D%20%5Cright%3E%20%5Cleft%3C%20f_%7Br%7D_%7Bk%7D%20%5Cright%3E%20%5Cleft%3C%20V_%7Bk%7D%20%5Cright%3E%20%5Ccdot%20%5Cfrac%7B1%7D%7B%7CL_%7Bk%7D%7C%7D%20%3D%20%5Cleft%3C%20L_%7Bk%7D%20%5Cright%3E%20%5Cleft%3C%20f_%7Br%7D_%7Bk%7D%20%5Cright%3E%20%5Cleft%3C%20V_%7Bk%7D%20%5Cright%3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12" y="5296149"/>
            <a:ext cx="7171176" cy="7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149483" y="5454565"/>
            <a:ext cx="2038469" cy="4572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53992" y="5454565"/>
            <a:ext cx="553749" cy="4572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74148" y="5245015"/>
            <a:ext cx="640852" cy="84421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00725" y="5296149"/>
            <a:ext cx="2619375" cy="695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728354" y="5950927"/>
            <a:ext cx="94448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lights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19744" y="5946477"/>
            <a:ext cx="10807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avg. </a:t>
            </a:r>
            <a:r>
              <a:rPr lang="en-US" altLang="zh-TW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68533" y="5448215"/>
            <a:ext cx="574667" cy="46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09240" y="5448215"/>
            <a:ext cx="622935" cy="46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94616" y="5448895"/>
            <a:ext cx="693336" cy="466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998999" y="5005349"/>
            <a:ext cx="135485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avg. BRDF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61986" y="5448215"/>
            <a:ext cx="550870" cy="46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067670" y="5946640"/>
            <a:ext cx="109196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avg. 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569420" y="5932674"/>
            <a:ext cx="0" cy="11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932233" y="5314864"/>
            <a:ext cx="0" cy="11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3045420" y="5934681"/>
            <a:ext cx="0" cy="11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388195" y="5934681"/>
            <a:ext cx="0" cy="11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11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3" grpId="0" animBg="1"/>
      <p:bldP spid="12" grpId="0"/>
      <p:bldP spid="13" grpId="0"/>
      <p:bldP spid="15" grpId="0" animBg="1"/>
      <p:bldP spid="16" grpId="0" animBg="1"/>
      <p:bldP spid="17" grpId="0" animBg="1"/>
      <p:bldP spid="18" grpId="0"/>
      <p:bldP spid="19" grpId="0" animBg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conduct equal-time comparisons with the following methods: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906213" y="2555802"/>
            <a:ext cx="672947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Importance Sampling for Unstructured Direct Illumination (BIS)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Wang and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Akerlund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2009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906212" y="4059254"/>
            <a:ext cx="6871166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Caching for Complex Illumination (IC)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Georgiev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Krivanek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 Popov, and P.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Slusallek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2012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3" y="2471978"/>
            <a:ext cx="1007999" cy="1306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7" y="3975432"/>
            <a:ext cx="1007999" cy="13064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0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635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Lunch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63267"/>
            <a:ext cx="3035616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69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200.3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0.064530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99935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200.5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0.014324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6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199.8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0.005783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787" y="5542488"/>
            <a:ext cx="71583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8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6705" y="1320991"/>
            <a:ext cx="7929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180.8K triangles, 32.8K VPLs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lighting, glossy materials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8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522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Room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63267"/>
            <a:ext cx="3035616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69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300.6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0.020244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99935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299.9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0.012640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6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301.2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0.006246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787" y="5542488"/>
            <a:ext cx="71583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8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6705" y="1320991"/>
            <a:ext cx="7929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462.9K triangles, 40.6K VPLs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illumination, glossy materials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9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091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Construction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63267"/>
            <a:ext cx="3035616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69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499.5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0.111308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99935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502.1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0.087237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6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500.5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0.020968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787" y="5542488"/>
            <a:ext cx="71583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8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6705" y="1320991"/>
            <a:ext cx="7929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272.6K triangles, 65.5K VPLs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lighting, fine geometry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630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</a:t>
            </a:r>
            <a:r>
              <a:rPr lang="en-US" altLang="zh-TW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method for compact representation and efficient approximation of visibility functions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directly combined into bidirectional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sampling, achieving superior noise reduction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0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66624" y="1397479"/>
            <a:ext cx="8283600" cy="5037827"/>
          </a:xfrm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altLang="zh-TW" sz="32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Methods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Average Directional Visibility for Many-Light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Dual-Matrix Sampling for Scalable Translucent Material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SURE-based Optimization for Adaptive Sampling and Reconstruction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1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80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Physically-based Rendering</a:t>
            </a:r>
            <a:endParaRPr lang="zh-TW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Lighting and architecture design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268481" y="2020376"/>
            <a:ext cx="6607038" cy="4414930"/>
            <a:chOff x="1237913" y="1925446"/>
            <a:chExt cx="6607038" cy="4414930"/>
          </a:xfrm>
        </p:grpSpPr>
        <p:pic>
          <p:nvPicPr>
            <p:cNvPr id="1026" name="Picture 2" descr="http://4photos.net/blog/wp-content/uploads/efficient-lighting-desig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913" y="1925446"/>
              <a:ext cx="324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naldzgraphics.net/wp-content/uploads/2009/09/interior1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951" y="1925446"/>
              <a:ext cx="324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thearender.com/cms/images/techtour/The_Natural_History_Museum_Solo_700x45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951" y="4180376"/>
              <a:ext cx="324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static1.evermotion.org/files/tutorials_content/lechu/octane/01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913" y="4180376"/>
              <a:ext cx="324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6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608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7510" y="1206972"/>
            <a:ext cx="8302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scene has translucent objects,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concentrate computational resource on important surface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95" y="2652214"/>
            <a:ext cx="2032944" cy="3456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70" y="2466975"/>
            <a:ext cx="2142350" cy="407193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932430" y="6077247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52760"/>
          <a:stretch/>
        </p:blipFill>
        <p:spPr>
          <a:xfrm>
            <a:off x="547490" y="3221866"/>
            <a:ext cx="2566683" cy="2157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4"/>
          <p:cNvSpPr txBox="1"/>
          <p:nvPr/>
        </p:nvSpPr>
        <p:spPr>
          <a:xfrm>
            <a:off x="772933" y="5408282"/>
            <a:ext cx="2115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BSSRDF</a:t>
            </a:r>
            <a:endParaRPr lang="zh-TW" alt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975029" y="6077248"/>
            <a:ext cx="117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  <a:endParaRPr lang="zh-TW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4" descr="camera, nikon, photography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3801">
            <a:off x="5807505" y="2109361"/>
            <a:ext cx="715230" cy="7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9" name="群組 368"/>
          <p:cNvGrpSpPr/>
          <p:nvPr/>
        </p:nvGrpSpPr>
        <p:grpSpPr>
          <a:xfrm>
            <a:off x="595133" y="4578350"/>
            <a:ext cx="2510444" cy="152400"/>
            <a:chOff x="595133" y="4578350"/>
            <a:chExt cx="2510444" cy="152400"/>
          </a:xfrm>
        </p:grpSpPr>
        <p:sp>
          <p:nvSpPr>
            <p:cNvPr id="9" name="橢圓 8"/>
            <p:cNvSpPr/>
            <p:nvPr/>
          </p:nvSpPr>
          <p:spPr>
            <a:xfrm>
              <a:off x="595133" y="4578350"/>
              <a:ext cx="152400" cy="1524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908938" y="4578350"/>
              <a:ext cx="152400" cy="1524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1186158" y="4578350"/>
              <a:ext cx="152400" cy="1524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1473271" y="4578350"/>
              <a:ext cx="152400" cy="1524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1753036" y="4578350"/>
              <a:ext cx="152400" cy="1524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2077639" y="4578350"/>
              <a:ext cx="152400" cy="1524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2339265" y="4578350"/>
              <a:ext cx="152400" cy="1524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652444" y="4578350"/>
              <a:ext cx="152400" cy="1524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2953177" y="4578350"/>
              <a:ext cx="152400" cy="1524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8" name="群組 367"/>
          <p:cNvGrpSpPr/>
          <p:nvPr/>
        </p:nvGrpSpPr>
        <p:grpSpPr>
          <a:xfrm>
            <a:off x="4232504" y="2641563"/>
            <a:ext cx="1605762" cy="3760232"/>
            <a:chOff x="4232504" y="2641563"/>
            <a:chExt cx="1605762" cy="3760232"/>
          </a:xfrm>
        </p:grpSpPr>
        <p:sp>
          <p:nvSpPr>
            <p:cNvPr id="26" name="橢圓 25"/>
            <p:cNvSpPr/>
            <p:nvPr/>
          </p:nvSpPr>
          <p:spPr>
            <a:xfrm>
              <a:off x="5075945" y="264156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5147824" y="269157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5075945" y="272757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5137332" y="279662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4921791" y="276357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4957791" y="288125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4911534" y="294276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5075065" y="285215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5004006" y="272757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5156406" y="287997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4968006" y="281908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5040006" y="294073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4986006" y="299893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5138406" y="296062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5210285" y="301063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/>
            <p:nvPr/>
          </p:nvSpPr>
          <p:spPr>
            <a:xfrm>
              <a:off x="5138406" y="304663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199793" y="311569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5137526" y="317121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5218867" y="319903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4921791" y="305143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4993670" y="31014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4921791" y="31374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4983178" y="320649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4920911" y="326202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5002252" y="32898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5087795" y="323016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5159674" y="328017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5087795" y="331617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5149182" y="338522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5086915" y="344075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5168256" y="346857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5306611" y="323906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5378490" y="328906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/>
            <p:cNvSpPr/>
            <p:nvPr/>
          </p:nvSpPr>
          <p:spPr>
            <a:xfrm>
              <a:off x="5306611" y="332506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5367998" y="339412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5305731" y="344964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5387072" y="347746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4923591" y="354464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4995470" y="359465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4923591" y="363065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4984978" y="369971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>
              <a:off x="4922711" y="375523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5004052" y="378305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5258874" y="350864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5330753" y="355865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5258874" y="359465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5320261" y="366371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>
              <a:off x="5257994" y="371923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/>
            <p:cNvSpPr/>
            <p:nvPr/>
          </p:nvSpPr>
          <p:spPr>
            <a:xfrm>
              <a:off x="5339335" y="374705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橢圓 74"/>
            <p:cNvSpPr/>
            <p:nvPr/>
          </p:nvSpPr>
          <p:spPr>
            <a:xfrm>
              <a:off x="4861124" y="380761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/>
            <p:cNvSpPr/>
            <p:nvPr/>
          </p:nvSpPr>
          <p:spPr>
            <a:xfrm>
              <a:off x="4933003" y="385762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/>
            <p:cNvSpPr/>
            <p:nvPr/>
          </p:nvSpPr>
          <p:spPr>
            <a:xfrm>
              <a:off x="4861124" y="389362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/>
            <p:cNvSpPr/>
            <p:nvPr/>
          </p:nvSpPr>
          <p:spPr>
            <a:xfrm>
              <a:off x="4922511" y="396268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4860244" y="401820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/>
            <p:cNvSpPr/>
            <p:nvPr/>
          </p:nvSpPr>
          <p:spPr>
            <a:xfrm>
              <a:off x="4941585" y="404602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/>
            <p:cNvSpPr/>
            <p:nvPr/>
          </p:nvSpPr>
          <p:spPr>
            <a:xfrm>
              <a:off x="5104915" y="352514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/>
            <p:cNvSpPr/>
            <p:nvPr/>
          </p:nvSpPr>
          <p:spPr>
            <a:xfrm>
              <a:off x="5176794" y="357515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>
              <a:off x="5104915" y="361115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/>
            <p:cNvSpPr/>
            <p:nvPr/>
          </p:nvSpPr>
          <p:spPr>
            <a:xfrm>
              <a:off x="5166302" y="368020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5104035" y="373573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5185376" y="376355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5255747" y="381825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5327626" y="386826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>
              <a:off x="5255747" y="390426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>
            <a:xfrm>
              <a:off x="5317134" y="397332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/>
            <p:cNvSpPr/>
            <p:nvPr/>
          </p:nvSpPr>
          <p:spPr>
            <a:xfrm>
              <a:off x="5254867" y="402884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/>
            <p:cNvSpPr/>
            <p:nvPr/>
          </p:nvSpPr>
          <p:spPr>
            <a:xfrm>
              <a:off x="5336208" y="405666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/>
            <p:cNvSpPr/>
            <p:nvPr/>
          </p:nvSpPr>
          <p:spPr>
            <a:xfrm>
              <a:off x="5110279" y="381420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>
              <a:off x="5182158" y="386421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5110279" y="390021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5171666" y="396926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>
            <a:xfrm>
              <a:off x="5109399" y="402479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>
            <a:xfrm>
              <a:off x="5190740" y="405261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>
              <a:off x="4934575" y="334318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>
              <a:off x="5006454" y="339319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>
              <a:off x="4934575" y="342919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>
              <a:off x="4995962" y="349824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>
              <a:off x="4833959" y="324816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橢圓 103"/>
            <p:cNvSpPr/>
            <p:nvPr/>
          </p:nvSpPr>
          <p:spPr>
            <a:xfrm>
              <a:off x="5086035" y="311273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橢圓 104"/>
            <p:cNvSpPr/>
            <p:nvPr/>
          </p:nvSpPr>
          <p:spPr>
            <a:xfrm>
              <a:off x="4860244" y="318015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橢圓 105"/>
            <p:cNvSpPr/>
            <p:nvPr/>
          </p:nvSpPr>
          <p:spPr>
            <a:xfrm>
              <a:off x="5278099" y="306099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橢圓 106"/>
            <p:cNvSpPr/>
            <p:nvPr/>
          </p:nvSpPr>
          <p:spPr>
            <a:xfrm>
              <a:off x="5330753" y="315466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橢圓 107"/>
            <p:cNvSpPr/>
            <p:nvPr/>
          </p:nvSpPr>
          <p:spPr>
            <a:xfrm>
              <a:off x="5265770" y="314761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/>
            <p:cNvSpPr/>
            <p:nvPr/>
          </p:nvSpPr>
          <p:spPr>
            <a:xfrm>
              <a:off x="5003885" y="410645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橢圓 109"/>
            <p:cNvSpPr/>
            <p:nvPr/>
          </p:nvSpPr>
          <p:spPr>
            <a:xfrm>
              <a:off x="4932006" y="414245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橢圓 110"/>
            <p:cNvSpPr/>
            <p:nvPr/>
          </p:nvSpPr>
          <p:spPr>
            <a:xfrm>
              <a:off x="4993393" y="421151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橢圓 111"/>
            <p:cNvSpPr/>
            <p:nvPr/>
          </p:nvSpPr>
          <p:spPr>
            <a:xfrm>
              <a:off x="4931126" y="42670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5012467" y="429485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4858417" y="410240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橢圓 114"/>
            <p:cNvSpPr/>
            <p:nvPr/>
          </p:nvSpPr>
          <p:spPr>
            <a:xfrm>
              <a:off x="4847925" y="420746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>
              <a:off x="4866999" y="429080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367320" y="305945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5425435" y="299792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5477985" y="292605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5526512" y="285942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5263771" y="412014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5201504" y="417566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5282845" y="420348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5118303" y="411609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5137377" y="419943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5236867" y="337877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5191549" y="428481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5272890" y="431263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5127422" y="430858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5200453" y="437611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/>
            <p:cNvSpPr/>
            <p:nvPr/>
          </p:nvSpPr>
          <p:spPr>
            <a:xfrm>
              <a:off x="5138186" y="443163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5219527" y="445945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4977165" y="437179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5058506" y="439961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4913038" y="439556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4967210" y="448094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5048551" y="450876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橢圓 137"/>
            <p:cNvSpPr/>
            <p:nvPr/>
          </p:nvSpPr>
          <p:spPr>
            <a:xfrm>
              <a:off x="4903083" y="450470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橢圓 138"/>
            <p:cNvSpPr/>
            <p:nvPr/>
          </p:nvSpPr>
          <p:spPr>
            <a:xfrm>
              <a:off x="4976114" y="45722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橢圓 139"/>
            <p:cNvSpPr/>
            <p:nvPr/>
          </p:nvSpPr>
          <p:spPr>
            <a:xfrm>
              <a:off x="4913847" y="462776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橢圓 140"/>
            <p:cNvSpPr/>
            <p:nvPr/>
          </p:nvSpPr>
          <p:spPr>
            <a:xfrm>
              <a:off x="4995188" y="465558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橢圓 141"/>
            <p:cNvSpPr/>
            <p:nvPr/>
          </p:nvSpPr>
          <p:spPr>
            <a:xfrm>
              <a:off x="5019178" y="389930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橢圓 142"/>
            <p:cNvSpPr/>
            <p:nvPr/>
          </p:nvSpPr>
          <p:spPr>
            <a:xfrm>
              <a:off x="5037178" y="399832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橢圓 143"/>
            <p:cNvSpPr/>
            <p:nvPr/>
          </p:nvSpPr>
          <p:spPr>
            <a:xfrm>
              <a:off x="5406807" y="357732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5402491" y="367641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5318715" y="463451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5400056" y="466232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5239035" y="460248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5093567" y="459843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5147739" y="468381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5229080" y="471163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橢圓 151"/>
            <p:cNvSpPr/>
            <p:nvPr/>
          </p:nvSpPr>
          <p:spPr>
            <a:xfrm>
              <a:off x="5083612" y="470758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橢圓 152"/>
            <p:cNvSpPr/>
            <p:nvPr/>
          </p:nvSpPr>
          <p:spPr>
            <a:xfrm>
              <a:off x="5156643" y="477511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5094376" y="483063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5175717" y="485845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5065612" y="416889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7" name="橢圓 156"/>
            <p:cNvSpPr/>
            <p:nvPr/>
          </p:nvSpPr>
          <p:spPr>
            <a:xfrm>
              <a:off x="4880693" y="480266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橢圓 157"/>
            <p:cNvSpPr/>
            <p:nvPr/>
          </p:nvSpPr>
          <p:spPr>
            <a:xfrm>
              <a:off x="4962034" y="483048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橢圓 158"/>
            <p:cNvSpPr/>
            <p:nvPr/>
          </p:nvSpPr>
          <p:spPr>
            <a:xfrm>
              <a:off x="4889597" y="489396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0" name="橢圓 159"/>
            <p:cNvSpPr/>
            <p:nvPr/>
          </p:nvSpPr>
          <p:spPr>
            <a:xfrm>
              <a:off x="4908671" y="497730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1" name="橢圓 160"/>
            <p:cNvSpPr/>
            <p:nvPr/>
          </p:nvSpPr>
          <p:spPr>
            <a:xfrm>
              <a:off x="5232198" y="495623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橢圓 161"/>
            <p:cNvSpPr/>
            <p:nvPr/>
          </p:nvSpPr>
          <p:spPr>
            <a:xfrm>
              <a:off x="5313539" y="498404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橢圓 162"/>
            <p:cNvSpPr/>
            <p:nvPr/>
          </p:nvSpPr>
          <p:spPr>
            <a:xfrm>
              <a:off x="5152518" y="492420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4" name="橢圓 163"/>
            <p:cNvSpPr/>
            <p:nvPr/>
          </p:nvSpPr>
          <p:spPr>
            <a:xfrm>
              <a:off x="5007050" y="492015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5061222" y="500553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5142563" y="503335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橢圓 166"/>
            <p:cNvSpPr/>
            <p:nvPr/>
          </p:nvSpPr>
          <p:spPr>
            <a:xfrm>
              <a:off x="4997095" y="502930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5070126" y="509683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橢圓 168"/>
            <p:cNvSpPr/>
            <p:nvPr/>
          </p:nvSpPr>
          <p:spPr>
            <a:xfrm>
              <a:off x="5007859" y="515235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5089200" y="518017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橢圓 170"/>
            <p:cNvSpPr/>
            <p:nvPr/>
          </p:nvSpPr>
          <p:spPr>
            <a:xfrm>
              <a:off x="5232798" y="519886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橢圓 171"/>
            <p:cNvSpPr/>
            <p:nvPr/>
          </p:nvSpPr>
          <p:spPr>
            <a:xfrm>
              <a:off x="4946678" y="523436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橢圓 172"/>
            <p:cNvSpPr/>
            <p:nvPr/>
          </p:nvSpPr>
          <p:spPr>
            <a:xfrm>
              <a:off x="4965752" y="531771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橢圓 173"/>
            <p:cNvSpPr/>
            <p:nvPr/>
          </p:nvSpPr>
          <p:spPr>
            <a:xfrm>
              <a:off x="5289279" y="529663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橢圓 174"/>
            <p:cNvSpPr/>
            <p:nvPr/>
          </p:nvSpPr>
          <p:spPr>
            <a:xfrm>
              <a:off x="5370620" y="532445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橢圓 175"/>
            <p:cNvSpPr/>
            <p:nvPr/>
          </p:nvSpPr>
          <p:spPr>
            <a:xfrm>
              <a:off x="5209599" y="526461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橢圓 176"/>
            <p:cNvSpPr/>
            <p:nvPr/>
          </p:nvSpPr>
          <p:spPr>
            <a:xfrm>
              <a:off x="5064131" y="526055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橢圓 177"/>
            <p:cNvSpPr/>
            <p:nvPr/>
          </p:nvSpPr>
          <p:spPr>
            <a:xfrm>
              <a:off x="5118303" y="534594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橢圓 178"/>
            <p:cNvSpPr/>
            <p:nvPr/>
          </p:nvSpPr>
          <p:spPr>
            <a:xfrm>
              <a:off x="5199644" y="537376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5054176" y="536970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5127207" y="543723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5064940" y="549276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5146281" y="552058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4563933" y="528186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4645274" y="530968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橢圓 185"/>
            <p:cNvSpPr/>
            <p:nvPr/>
          </p:nvSpPr>
          <p:spPr>
            <a:xfrm>
              <a:off x="4431591" y="528171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橢圓 186"/>
            <p:cNvSpPr/>
            <p:nvPr/>
          </p:nvSpPr>
          <p:spPr>
            <a:xfrm>
              <a:off x="4359154" y="534519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橢圓 187"/>
            <p:cNvSpPr/>
            <p:nvPr/>
          </p:nvSpPr>
          <p:spPr>
            <a:xfrm>
              <a:off x="4378228" y="542853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橢圓 188"/>
            <p:cNvSpPr/>
            <p:nvPr/>
          </p:nvSpPr>
          <p:spPr>
            <a:xfrm>
              <a:off x="4701755" y="540746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橢圓 189"/>
            <p:cNvSpPr/>
            <p:nvPr/>
          </p:nvSpPr>
          <p:spPr>
            <a:xfrm>
              <a:off x="4783096" y="543527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橢圓 190"/>
            <p:cNvSpPr/>
            <p:nvPr/>
          </p:nvSpPr>
          <p:spPr>
            <a:xfrm>
              <a:off x="4622075" y="537543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橢圓 191"/>
            <p:cNvSpPr/>
            <p:nvPr/>
          </p:nvSpPr>
          <p:spPr>
            <a:xfrm>
              <a:off x="4476607" y="537138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橢圓 192"/>
            <p:cNvSpPr/>
            <p:nvPr/>
          </p:nvSpPr>
          <p:spPr>
            <a:xfrm>
              <a:off x="4530779" y="545676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橢圓 193"/>
            <p:cNvSpPr/>
            <p:nvPr/>
          </p:nvSpPr>
          <p:spPr>
            <a:xfrm>
              <a:off x="4612120" y="548458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/>
            <p:nvPr/>
          </p:nvSpPr>
          <p:spPr>
            <a:xfrm>
              <a:off x="4466652" y="548053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橢圓 195"/>
            <p:cNvSpPr/>
            <p:nvPr/>
          </p:nvSpPr>
          <p:spPr>
            <a:xfrm>
              <a:off x="4539683" y="554806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橢圓 196"/>
            <p:cNvSpPr/>
            <p:nvPr/>
          </p:nvSpPr>
          <p:spPr>
            <a:xfrm>
              <a:off x="4791522" y="432203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4688810" y="432203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4742982" y="440741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4678855" y="443118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橢圓 200"/>
            <p:cNvSpPr/>
            <p:nvPr/>
          </p:nvSpPr>
          <p:spPr>
            <a:xfrm>
              <a:off x="4751886" y="449871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橢圓 201"/>
            <p:cNvSpPr/>
            <p:nvPr/>
          </p:nvSpPr>
          <p:spPr>
            <a:xfrm>
              <a:off x="4689619" y="45542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橢圓 202"/>
            <p:cNvSpPr/>
            <p:nvPr/>
          </p:nvSpPr>
          <p:spPr>
            <a:xfrm>
              <a:off x="4770960" y="458205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橢圓 203"/>
            <p:cNvSpPr/>
            <p:nvPr/>
          </p:nvSpPr>
          <p:spPr>
            <a:xfrm>
              <a:off x="4656465" y="472913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橢圓 204"/>
            <p:cNvSpPr/>
            <p:nvPr/>
          </p:nvSpPr>
          <p:spPr>
            <a:xfrm>
              <a:off x="4737806" y="475695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6" name="橢圓 205"/>
            <p:cNvSpPr/>
            <p:nvPr/>
          </p:nvSpPr>
          <p:spPr>
            <a:xfrm>
              <a:off x="4665369" y="482043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7" name="橢圓 206"/>
            <p:cNvSpPr/>
            <p:nvPr/>
          </p:nvSpPr>
          <p:spPr>
            <a:xfrm>
              <a:off x="4684443" y="490377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8" name="橢圓 207"/>
            <p:cNvSpPr/>
            <p:nvPr/>
          </p:nvSpPr>
          <p:spPr>
            <a:xfrm>
              <a:off x="4782822" y="484662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橢圓 208"/>
            <p:cNvSpPr/>
            <p:nvPr/>
          </p:nvSpPr>
          <p:spPr>
            <a:xfrm>
              <a:off x="4829925" y="444416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0" name="橢圓 209"/>
            <p:cNvSpPr/>
            <p:nvPr/>
          </p:nvSpPr>
          <p:spPr>
            <a:xfrm>
              <a:off x="4830813" y="467158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1" name="橢圓 210"/>
            <p:cNvSpPr/>
            <p:nvPr/>
          </p:nvSpPr>
          <p:spPr>
            <a:xfrm>
              <a:off x="4724982" y="465433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橢圓 211"/>
            <p:cNvSpPr/>
            <p:nvPr/>
          </p:nvSpPr>
          <p:spPr>
            <a:xfrm>
              <a:off x="5349539" y="548679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橢圓 212"/>
            <p:cNvSpPr/>
            <p:nvPr/>
          </p:nvSpPr>
          <p:spPr>
            <a:xfrm>
              <a:off x="5430880" y="551461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橢圓 213"/>
            <p:cNvSpPr/>
            <p:nvPr/>
          </p:nvSpPr>
          <p:spPr>
            <a:xfrm>
              <a:off x="5269859" y="545476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橢圓 214"/>
            <p:cNvSpPr/>
            <p:nvPr/>
          </p:nvSpPr>
          <p:spPr>
            <a:xfrm>
              <a:off x="5259904" y="556391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6" name="橢圓 215"/>
            <p:cNvSpPr/>
            <p:nvPr/>
          </p:nvSpPr>
          <p:spPr>
            <a:xfrm>
              <a:off x="4730725" y="554454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橢圓 216"/>
            <p:cNvSpPr/>
            <p:nvPr/>
          </p:nvSpPr>
          <p:spPr>
            <a:xfrm>
              <a:off x="4749799" y="562789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橢圓 217"/>
            <p:cNvSpPr/>
            <p:nvPr/>
          </p:nvSpPr>
          <p:spPr>
            <a:xfrm>
              <a:off x="5073326" y="560681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橢圓 218"/>
            <p:cNvSpPr/>
            <p:nvPr/>
          </p:nvSpPr>
          <p:spPr>
            <a:xfrm>
              <a:off x="5154667" y="563463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橢圓 219"/>
            <p:cNvSpPr/>
            <p:nvPr/>
          </p:nvSpPr>
          <p:spPr>
            <a:xfrm>
              <a:off x="4993646" y="557479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1" name="橢圓 220"/>
            <p:cNvSpPr/>
            <p:nvPr/>
          </p:nvSpPr>
          <p:spPr>
            <a:xfrm>
              <a:off x="4848178" y="557073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橢圓 221"/>
            <p:cNvSpPr/>
            <p:nvPr/>
          </p:nvSpPr>
          <p:spPr>
            <a:xfrm>
              <a:off x="4902350" y="565612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3" name="橢圓 222"/>
            <p:cNvSpPr/>
            <p:nvPr/>
          </p:nvSpPr>
          <p:spPr>
            <a:xfrm>
              <a:off x="4983691" y="56839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橢圓 223"/>
            <p:cNvSpPr/>
            <p:nvPr/>
          </p:nvSpPr>
          <p:spPr>
            <a:xfrm>
              <a:off x="4838223" y="567988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5" name="橢圓 224"/>
            <p:cNvSpPr/>
            <p:nvPr/>
          </p:nvSpPr>
          <p:spPr>
            <a:xfrm>
              <a:off x="4911254" y="574741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6" name="橢圓 225"/>
            <p:cNvSpPr/>
            <p:nvPr/>
          </p:nvSpPr>
          <p:spPr>
            <a:xfrm>
              <a:off x="4848987" y="580294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7" name="橢圓 226"/>
            <p:cNvSpPr/>
            <p:nvPr/>
          </p:nvSpPr>
          <p:spPr>
            <a:xfrm>
              <a:off x="4930328" y="583076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8" name="橢圓 227"/>
            <p:cNvSpPr/>
            <p:nvPr/>
          </p:nvSpPr>
          <p:spPr>
            <a:xfrm>
              <a:off x="5073926" y="584945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9" name="橢圓 228"/>
            <p:cNvSpPr/>
            <p:nvPr/>
          </p:nvSpPr>
          <p:spPr>
            <a:xfrm>
              <a:off x="4787806" y="588495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0" name="橢圓 229"/>
            <p:cNvSpPr/>
            <p:nvPr/>
          </p:nvSpPr>
          <p:spPr>
            <a:xfrm>
              <a:off x="4806880" y="596829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1" name="橢圓 230"/>
            <p:cNvSpPr/>
            <p:nvPr/>
          </p:nvSpPr>
          <p:spPr>
            <a:xfrm>
              <a:off x="5130407" y="594722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2" name="橢圓 231"/>
            <p:cNvSpPr/>
            <p:nvPr/>
          </p:nvSpPr>
          <p:spPr>
            <a:xfrm>
              <a:off x="5211748" y="597504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3" name="橢圓 232"/>
            <p:cNvSpPr/>
            <p:nvPr/>
          </p:nvSpPr>
          <p:spPr>
            <a:xfrm>
              <a:off x="5050727" y="591519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4" name="橢圓 233"/>
            <p:cNvSpPr/>
            <p:nvPr/>
          </p:nvSpPr>
          <p:spPr>
            <a:xfrm>
              <a:off x="4905259" y="591114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5" name="橢圓 234"/>
            <p:cNvSpPr/>
            <p:nvPr/>
          </p:nvSpPr>
          <p:spPr>
            <a:xfrm>
              <a:off x="4959431" y="599652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6" name="橢圓 235"/>
            <p:cNvSpPr/>
            <p:nvPr/>
          </p:nvSpPr>
          <p:spPr>
            <a:xfrm>
              <a:off x="5040772" y="602434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橢圓 236"/>
            <p:cNvSpPr/>
            <p:nvPr/>
          </p:nvSpPr>
          <p:spPr>
            <a:xfrm>
              <a:off x="4895304" y="602029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8" name="橢圓 237"/>
            <p:cNvSpPr/>
            <p:nvPr/>
          </p:nvSpPr>
          <p:spPr>
            <a:xfrm>
              <a:off x="4968335" y="608782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橢圓 238"/>
            <p:cNvSpPr/>
            <p:nvPr/>
          </p:nvSpPr>
          <p:spPr>
            <a:xfrm>
              <a:off x="4906068" y="614335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0" name="橢圓 239"/>
            <p:cNvSpPr/>
            <p:nvPr/>
          </p:nvSpPr>
          <p:spPr>
            <a:xfrm>
              <a:off x="4987409" y="617117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1" name="橢圓 240"/>
            <p:cNvSpPr/>
            <p:nvPr/>
          </p:nvSpPr>
          <p:spPr>
            <a:xfrm>
              <a:off x="5190667" y="613738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2" name="橢圓 241"/>
            <p:cNvSpPr/>
            <p:nvPr/>
          </p:nvSpPr>
          <p:spPr>
            <a:xfrm>
              <a:off x="5272008" y="616519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3" name="橢圓 242"/>
            <p:cNvSpPr/>
            <p:nvPr/>
          </p:nvSpPr>
          <p:spPr>
            <a:xfrm>
              <a:off x="5110987" y="610535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4" name="橢圓 243"/>
            <p:cNvSpPr/>
            <p:nvPr/>
          </p:nvSpPr>
          <p:spPr>
            <a:xfrm>
              <a:off x="5101032" y="621450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5" name="橢圓 244"/>
            <p:cNvSpPr/>
            <p:nvPr/>
          </p:nvSpPr>
          <p:spPr>
            <a:xfrm>
              <a:off x="5451742" y="565443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6" name="橢圓 245"/>
            <p:cNvSpPr/>
            <p:nvPr/>
          </p:nvSpPr>
          <p:spPr>
            <a:xfrm>
              <a:off x="5418588" y="582933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7" name="橢圓 246"/>
            <p:cNvSpPr/>
            <p:nvPr/>
          </p:nvSpPr>
          <p:spPr>
            <a:xfrm>
              <a:off x="5427492" y="592062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8" name="橢圓 247"/>
            <p:cNvSpPr/>
            <p:nvPr/>
          </p:nvSpPr>
          <p:spPr>
            <a:xfrm>
              <a:off x="5194360" y="575580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9" name="橢圓 248"/>
            <p:cNvSpPr/>
            <p:nvPr/>
          </p:nvSpPr>
          <p:spPr>
            <a:xfrm>
              <a:off x="5275701" y="578362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0" name="橢圓 249"/>
            <p:cNvSpPr/>
            <p:nvPr/>
          </p:nvSpPr>
          <p:spPr>
            <a:xfrm>
              <a:off x="5203264" y="584710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1" name="橢圓 250"/>
            <p:cNvSpPr/>
            <p:nvPr/>
          </p:nvSpPr>
          <p:spPr>
            <a:xfrm>
              <a:off x="5222338" y="593044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2" name="橢圓 251"/>
            <p:cNvSpPr/>
            <p:nvPr/>
          </p:nvSpPr>
          <p:spPr>
            <a:xfrm>
              <a:off x="5320717" y="587329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3" name="橢圓 252"/>
            <p:cNvSpPr/>
            <p:nvPr/>
          </p:nvSpPr>
          <p:spPr>
            <a:xfrm>
              <a:off x="5368708" y="569824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4" name="橢圓 253"/>
            <p:cNvSpPr/>
            <p:nvPr/>
          </p:nvSpPr>
          <p:spPr>
            <a:xfrm>
              <a:off x="5262877" y="568099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5" name="橢圓 254"/>
            <p:cNvSpPr/>
            <p:nvPr/>
          </p:nvSpPr>
          <p:spPr>
            <a:xfrm>
              <a:off x="4781611" y="494452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6" name="橢圓 255"/>
            <p:cNvSpPr/>
            <p:nvPr/>
          </p:nvSpPr>
          <p:spPr>
            <a:xfrm>
              <a:off x="4709174" y="500800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7" name="橢圓 256"/>
            <p:cNvSpPr/>
            <p:nvPr/>
          </p:nvSpPr>
          <p:spPr>
            <a:xfrm>
              <a:off x="4728248" y="509134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8" name="橢圓 257"/>
            <p:cNvSpPr/>
            <p:nvPr/>
          </p:nvSpPr>
          <p:spPr>
            <a:xfrm>
              <a:off x="4826627" y="503419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9" name="橢圓 258"/>
            <p:cNvSpPr/>
            <p:nvPr/>
          </p:nvSpPr>
          <p:spPr>
            <a:xfrm>
              <a:off x="4630120" y="508873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0" name="橢圓 259"/>
            <p:cNvSpPr/>
            <p:nvPr/>
          </p:nvSpPr>
          <p:spPr>
            <a:xfrm>
              <a:off x="4668821" y="519852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1" name="橢圓 260"/>
            <p:cNvSpPr/>
            <p:nvPr/>
          </p:nvSpPr>
          <p:spPr>
            <a:xfrm>
              <a:off x="4903587" y="509925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2" name="橢圓 261"/>
            <p:cNvSpPr/>
            <p:nvPr/>
          </p:nvSpPr>
          <p:spPr>
            <a:xfrm>
              <a:off x="4853597" y="517820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3" name="橢圓 262"/>
            <p:cNvSpPr/>
            <p:nvPr/>
          </p:nvSpPr>
          <p:spPr>
            <a:xfrm>
              <a:off x="4773522" y="518835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4" name="橢圓 263"/>
            <p:cNvSpPr/>
            <p:nvPr/>
          </p:nvSpPr>
          <p:spPr>
            <a:xfrm>
              <a:off x="4551049" y="517035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5" name="橢圓 264"/>
            <p:cNvSpPr/>
            <p:nvPr/>
          </p:nvSpPr>
          <p:spPr>
            <a:xfrm>
              <a:off x="4963792" y="541851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6" name="橢圓 265"/>
            <p:cNvSpPr/>
            <p:nvPr/>
          </p:nvSpPr>
          <p:spPr>
            <a:xfrm>
              <a:off x="4890671" y="547312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7" name="橢圓 266"/>
            <p:cNvSpPr/>
            <p:nvPr/>
          </p:nvSpPr>
          <p:spPr>
            <a:xfrm>
              <a:off x="4847225" y="526055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橢圓 267"/>
            <p:cNvSpPr/>
            <p:nvPr/>
          </p:nvSpPr>
          <p:spPr>
            <a:xfrm>
              <a:off x="4862627" y="536170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9" name="橢圓 268"/>
            <p:cNvSpPr/>
            <p:nvPr/>
          </p:nvSpPr>
          <p:spPr>
            <a:xfrm>
              <a:off x="4762070" y="528874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0" name="橢圓 269"/>
            <p:cNvSpPr/>
            <p:nvPr/>
          </p:nvSpPr>
          <p:spPr>
            <a:xfrm>
              <a:off x="4377154" y="554454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1" name="橢圓 270"/>
            <p:cNvSpPr/>
            <p:nvPr/>
          </p:nvSpPr>
          <p:spPr>
            <a:xfrm>
              <a:off x="4627274" y="559863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2" name="橢圓 271"/>
            <p:cNvSpPr/>
            <p:nvPr/>
          </p:nvSpPr>
          <p:spPr>
            <a:xfrm>
              <a:off x="4489886" y="562376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3" name="橢圓 272"/>
            <p:cNvSpPr/>
            <p:nvPr/>
          </p:nvSpPr>
          <p:spPr>
            <a:xfrm>
              <a:off x="4456732" y="579866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4" name="橢圓 273"/>
            <p:cNvSpPr/>
            <p:nvPr/>
          </p:nvSpPr>
          <p:spPr>
            <a:xfrm>
              <a:off x="4465636" y="588995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5" name="橢圓 274"/>
            <p:cNvSpPr/>
            <p:nvPr/>
          </p:nvSpPr>
          <p:spPr>
            <a:xfrm>
              <a:off x="4232504" y="572513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6" name="橢圓 275"/>
            <p:cNvSpPr/>
            <p:nvPr/>
          </p:nvSpPr>
          <p:spPr>
            <a:xfrm>
              <a:off x="4313845" y="575295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7" name="橢圓 276"/>
            <p:cNvSpPr/>
            <p:nvPr/>
          </p:nvSpPr>
          <p:spPr>
            <a:xfrm>
              <a:off x="4241408" y="581643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8" name="橢圓 277"/>
            <p:cNvSpPr/>
            <p:nvPr/>
          </p:nvSpPr>
          <p:spPr>
            <a:xfrm>
              <a:off x="4260482" y="589977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9" name="橢圓 278"/>
            <p:cNvSpPr/>
            <p:nvPr/>
          </p:nvSpPr>
          <p:spPr>
            <a:xfrm>
              <a:off x="4358861" y="584262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0" name="橢圓 279"/>
            <p:cNvSpPr/>
            <p:nvPr/>
          </p:nvSpPr>
          <p:spPr>
            <a:xfrm>
              <a:off x="4406852" y="566757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橢圓 280"/>
            <p:cNvSpPr/>
            <p:nvPr/>
          </p:nvSpPr>
          <p:spPr>
            <a:xfrm>
              <a:off x="4301021" y="565032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2" name="橢圓 281"/>
            <p:cNvSpPr/>
            <p:nvPr/>
          </p:nvSpPr>
          <p:spPr>
            <a:xfrm>
              <a:off x="4396864" y="600793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3" name="橢圓 282"/>
            <p:cNvSpPr/>
            <p:nvPr/>
          </p:nvSpPr>
          <p:spPr>
            <a:xfrm>
              <a:off x="4478205" y="603575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4" name="橢圓 283"/>
            <p:cNvSpPr/>
            <p:nvPr/>
          </p:nvSpPr>
          <p:spPr>
            <a:xfrm>
              <a:off x="4681463" y="600196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5" name="橢圓 284"/>
            <p:cNvSpPr/>
            <p:nvPr/>
          </p:nvSpPr>
          <p:spPr>
            <a:xfrm>
              <a:off x="4762804" y="602978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6" name="橢圓 285"/>
            <p:cNvSpPr/>
            <p:nvPr/>
          </p:nvSpPr>
          <p:spPr>
            <a:xfrm>
              <a:off x="4601783" y="596993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7" name="橢圓 286"/>
            <p:cNvSpPr/>
            <p:nvPr/>
          </p:nvSpPr>
          <p:spPr>
            <a:xfrm>
              <a:off x="4591828" y="607908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8" name="橢圓 287"/>
            <p:cNvSpPr/>
            <p:nvPr/>
          </p:nvSpPr>
          <p:spPr>
            <a:xfrm>
              <a:off x="4718986" y="619134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9" name="橢圓 288"/>
            <p:cNvSpPr/>
            <p:nvPr/>
          </p:nvSpPr>
          <p:spPr>
            <a:xfrm>
              <a:off x="4738060" y="627468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0" name="橢圓 289"/>
            <p:cNvSpPr/>
            <p:nvPr/>
          </p:nvSpPr>
          <p:spPr>
            <a:xfrm>
              <a:off x="4941318" y="624089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1" name="橢圓 290"/>
            <p:cNvSpPr/>
            <p:nvPr/>
          </p:nvSpPr>
          <p:spPr>
            <a:xfrm>
              <a:off x="5022659" y="626871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2" name="橢圓 291"/>
            <p:cNvSpPr/>
            <p:nvPr/>
          </p:nvSpPr>
          <p:spPr>
            <a:xfrm>
              <a:off x="4861638" y="620887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3" name="橢圓 292"/>
            <p:cNvSpPr/>
            <p:nvPr/>
          </p:nvSpPr>
          <p:spPr>
            <a:xfrm>
              <a:off x="4851683" y="631802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4" name="橢圓 293"/>
            <p:cNvSpPr/>
            <p:nvPr/>
          </p:nvSpPr>
          <p:spPr>
            <a:xfrm>
              <a:off x="4565387" y="583746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5" name="橢圓 294"/>
            <p:cNvSpPr/>
            <p:nvPr/>
          </p:nvSpPr>
          <p:spPr>
            <a:xfrm>
              <a:off x="4633904" y="576266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6" name="橢圓 295"/>
            <p:cNvSpPr/>
            <p:nvPr/>
          </p:nvSpPr>
          <p:spPr>
            <a:xfrm>
              <a:off x="4694287" y="58681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7" name="橢圓 296"/>
            <p:cNvSpPr/>
            <p:nvPr/>
          </p:nvSpPr>
          <p:spPr>
            <a:xfrm>
              <a:off x="4762804" y="579333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8" name="橢圓 297"/>
            <p:cNvSpPr/>
            <p:nvPr/>
          </p:nvSpPr>
          <p:spPr>
            <a:xfrm>
              <a:off x="4571948" y="569126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9" name="橢圓 298"/>
            <p:cNvSpPr/>
            <p:nvPr/>
          </p:nvSpPr>
          <p:spPr>
            <a:xfrm>
              <a:off x="4725982" y="57019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0" name="橢圓 299"/>
            <p:cNvSpPr/>
            <p:nvPr/>
          </p:nvSpPr>
          <p:spPr>
            <a:xfrm>
              <a:off x="5719930" y="534183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1" name="橢圓 300"/>
            <p:cNvSpPr/>
            <p:nvPr/>
          </p:nvSpPr>
          <p:spPr>
            <a:xfrm>
              <a:off x="5766266" y="545512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2" name="橢圓 301"/>
            <p:cNvSpPr/>
            <p:nvPr/>
          </p:nvSpPr>
          <p:spPr>
            <a:xfrm>
              <a:off x="5755930" y="561357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3" name="橢圓 302"/>
            <p:cNvSpPr/>
            <p:nvPr/>
          </p:nvSpPr>
          <p:spPr>
            <a:xfrm>
              <a:off x="5690273" y="551461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4" name="橢圓 303"/>
            <p:cNvSpPr/>
            <p:nvPr/>
          </p:nvSpPr>
          <p:spPr>
            <a:xfrm>
              <a:off x="5636896" y="538565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5" name="橢圓 304"/>
            <p:cNvSpPr/>
            <p:nvPr/>
          </p:nvSpPr>
          <p:spPr>
            <a:xfrm>
              <a:off x="5793362" y="570713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6" name="橢圓 305"/>
            <p:cNvSpPr/>
            <p:nvPr/>
          </p:nvSpPr>
          <p:spPr>
            <a:xfrm>
              <a:off x="5802266" y="579843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7" name="橢圓 306"/>
            <p:cNvSpPr/>
            <p:nvPr/>
          </p:nvSpPr>
          <p:spPr>
            <a:xfrm>
              <a:off x="5650475" y="566142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8" name="橢圓 307"/>
            <p:cNvSpPr/>
            <p:nvPr/>
          </p:nvSpPr>
          <p:spPr>
            <a:xfrm>
              <a:off x="5695491" y="575109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9" name="橢圓 308"/>
            <p:cNvSpPr/>
            <p:nvPr/>
          </p:nvSpPr>
          <p:spPr>
            <a:xfrm>
              <a:off x="5483257" y="574455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0" name="橢圓 309"/>
            <p:cNvSpPr/>
            <p:nvPr/>
          </p:nvSpPr>
          <p:spPr>
            <a:xfrm>
              <a:off x="5520689" y="583811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1" name="橢圓 310"/>
            <p:cNvSpPr/>
            <p:nvPr/>
          </p:nvSpPr>
          <p:spPr>
            <a:xfrm>
              <a:off x="5529593" y="592940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2" name="橢圓 311"/>
            <p:cNvSpPr/>
            <p:nvPr/>
          </p:nvSpPr>
          <p:spPr>
            <a:xfrm>
              <a:off x="5630092" y="577839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3" name="橢圓 312"/>
            <p:cNvSpPr/>
            <p:nvPr/>
          </p:nvSpPr>
          <p:spPr>
            <a:xfrm>
              <a:off x="5667524" y="587195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4" name="橢圓 313"/>
            <p:cNvSpPr/>
            <p:nvPr/>
          </p:nvSpPr>
          <p:spPr>
            <a:xfrm>
              <a:off x="5616157" y="597504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5" name="橢圓 314"/>
            <p:cNvSpPr/>
            <p:nvPr/>
          </p:nvSpPr>
          <p:spPr>
            <a:xfrm>
              <a:off x="5757822" y="585730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6" name="橢圓 315"/>
            <p:cNvSpPr/>
            <p:nvPr/>
          </p:nvSpPr>
          <p:spPr>
            <a:xfrm>
              <a:off x="5766726" y="594860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7" name="橢圓 316"/>
            <p:cNvSpPr/>
            <p:nvPr/>
          </p:nvSpPr>
          <p:spPr>
            <a:xfrm>
              <a:off x="5305327" y="599822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8" name="橢圓 317"/>
            <p:cNvSpPr/>
            <p:nvPr/>
          </p:nvSpPr>
          <p:spPr>
            <a:xfrm>
              <a:off x="5314231" y="608952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9" name="橢圓 318"/>
            <p:cNvSpPr/>
            <p:nvPr/>
          </p:nvSpPr>
          <p:spPr>
            <a:xfrm>
              <a:off x="5406807" y="599945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0" name="橢圓 319"/>
            <p:cNvSpPr/>
            <p:nvPr/>
          </p:nvSpPr>
          <p:spPr>
            <a:xfrm>
              <a:off x="5415711" y="609074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1" name="橢圓 320"/>
            <p:cNvSpPr/>
            <p:nvPr/>
          </p:nvSpPr>
          <p:spPr>
            <a:xfrm>
              <a:off x="5495985" y="602719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2" name="橢圓 321"/>
            <p:cNvSpPr/>
            <p:nvPr/>
          </p:nvSpPr>
          <p:spPr>
            <a:xfrm>
              <a:off x="5504889" y="611849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3" name="橢圓 322"/>
            <p:cNvSpPr/>
            <p:nvPr/>
          </p:nvSpPr>
          <p:spPr>
            <a:xfrm>
              <a:off x="5178563" y="627449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4" name="橢圓 323"/>
            <p:cNvSpPr/>
            <p:nvPr/>
          </p:nvSpPr>
          <p:spPr>
            <a:xfrm>
              <a:off x="5187467" y="636579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5" name="橢圓 324"/>
            <p:cNvSpPr/>
            <p:nvPr/>
          </p:nvSpPr>
          <p:spPr>
            <a:xfrm>
              <a:off x="5363519" y="619344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6" name="橢圓 325"/>
            <p:cNvSpPr/>
            <p:nvPr/>
          </p:nvSpPr>
          <p:spPr>
            <a:xfrm>
              <a:off x="5289279" y="625765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7" name="橢圓 326"/>
            <p:cNvSpPr/>
            <p:nvPr/>
          </p:nvSpPr>
          <p:spPr>
            <a:xfrm>
              <a:off x="5597372" y="605544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8" name="橢圓 327"/>
            <p:cNvSpPr/>
            <p:nvPr/>
          </p:nvSpPr>
          <p:spPr>
            <a:xfrm>
              <a:off x="5383787" y="504321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9" name="橢圓 328"/>
            <p:cNvSpPr/>
            <p:nvPr/>
          </p:nvSpPr>
          <p:spPr>
            <a:xfrm>
              <a:off x="5430123" y="515650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0" name="橢圓 329"/>
            <p:cNvSpPr/>
            <p:nvPr/>
          </p:nvSpPr>
          <p:spPr>
            <a:xfrm>
              <a:off x="5354130" y="521599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1" name="橢圓 330"/>
            <p:cNvSpPr/>
            <p:nvPr/>
          </p:nvSpPr>
          <p:spPr>
            <a:xfrm>
              <a:off x="5300753" y="508703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2" name="橢圓 331"/>
            <p:cNvSpPr/>
            <p:nvPr/>
          </p:nvSpPr>
          <p:spPr>
            <a:xfrm>
              <a:off x="5202302" y="511384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3" name="橢圓 332"/>
            <p:cNvSpPr/>
            <p:nvPr/>
          </p:nvSpPr>
          <p:spPr>
            <a:xfrm>
              <a:off x="5528094" y="521707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4" name="橢圓 333"/>
            <p:cNvSpPr/>
            <p:nvPr/>
          </p:nvSpPr>
          <p:spPr>
            <a:xfrm>
              <a:off x="5452101" y="527656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5" name="橢圓 334"/>
            <p:cNvSpPr/>
            <p:nvPr/>
          </p:nvSpPr>
          <p:spPr>
            <a:xfrm>
              <a:off x="5630752" y="526460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6" name="橢圓 335"/>
            <p:cNvSpPr/>
            <p:nvPr/>
          </p:nvSpPr>
          <p:spPr>
            <a:xfrm>
              <a:off x="5554759" y="532408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7" name="橢圓 336"/>
            <p:cNvSpPr/>
            <p:nvPr/>
          </p:nvSpPr>
          <p:spPr>
            <a:xfrm>
              <a:off x="5477616" y="539861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8" name="橢圓 337"/>
            <p:cNvSpPr/>
            <p:nvPr/>
          </p:nvSpPr>
          <p:spPr>
            <a:xfrm>
              <a:off x="5397245" y="541716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9" name="橢圓 338"/>
            <p:cNvSpPr/>
            <p:nvPr/>
          </p:nvSpPr>
          <p:spPr>
            <a:xfrm>
              <a:off x="5561372" y="545476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0" name="橢圓 339"/>
            <p:cNvSpPr/>
            <p:nvPr/>
          </p:nvSpPr>
          <p:spPr>
            <a:xfrm>
              <a:off x="5603099" y="554510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1" name="橢圓 340"/>
            <p:cNvSpPr/>
            <p:nvPr/>
          </p:nvSpPr>
          <p:spPr>
            <a:xfrm>
              <a:off x="5526632" y="558873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2" name="橢圓 341"/>
            <p:cNvSpPr/>
            <p:nvPr/>
          </p:nvSpPr>
          <p:spPr>
            <a:xfrm>
              <a:off x="5567836" y="568525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3" name="橢圓 342"/>
            <p:cNvSpPr/>
            <p:nvPr/>
          </p:nvSpPr>
          <p:spPr>
            <a:xfrm>
              <a:off x="5370326" y="474079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4" name="橢圓 343"/>
            <p:cNvSpPr/>
            <p:nvPr/>
          </p:nvSpPr>
          <p:spPr>
            <a:xfrm>
              <a:off x="5287292" y="478461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5" name="橢圓 344"/>
            <p:cNvSpPr/>
            <p:nvPr/>
          </p:nvSpPr>
          <p:spPr>
            <a:xfrm>
              <a:off x="5387072" y="4823886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6" name="橢圓 345"/>
            <p:cNvSpPr/>
            <p:nvPr/>
          </p:nvSpPr>
          <p:spPr>
            <a:xfrm>
              <a:off x="5304038" y="486770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橢圓 346"/>
            <p:cNvSpPr/>
            <p:nvPr/>
          </p:nvSpPr>
          <p:spPr>
            <a:xfrm>
              <a:off x="5325279" y="4534779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8" name="橢圓 347"/>
            <p:cNvSpPr/>
            <p:nvPr/>
          </p:nvSpPr>
          <p:spPr>
            <a:xfrm>
              <a:off x="5411622" y="491691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9" name="橢圓 348"/>
            <p:cNvSpPr/>
            <p:nvPr/>
          </p:nvSpPr>
          <p:spPr>
            <a:xfrm>
              <a:off x="5375622" y="421118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0" name="橢圓 349"/>
            <p:cNvSpPr/>
            <p:nvPr/>
          </p:nvSpPr>
          <p:spPr>
            <a:xfrm>
              <a:off x="5365667" y="432033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1" name="橢圓 350"/>
            <p:cNvSpPr/>
            <p:nvPr/>
          </p:nvSpPr>
          <p:spPr>
            <a:xfrm>
              <a:off x="5418588" y="438548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2" name="橢圓 351"/>
            <p:cNvSpPr/>
            <p:nvPr/>
          </p:nvSpPr>
          <p:spPr>
            <a:xfrm>
              <a:off x="5408633" y="4494632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3" name="橢圓 352"/>
            <p:cNvSpPr/>
            <p:nvPr/>
          </p:nvSpPr>
          <p:spPr>
            <a:xfrm>
              <a:off x="5513507" y="446216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4" name="橢圓 353"/>
            <p:cNvSpPr/>
            <p:nvPr/>
          </p:nvSpPr>
          <p:spPr>
            <a:xfrm>
              <a:off x="5484689" y="4520704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5" name="橢圓 354"/>
            <p:cNvSpPr/>
            <p:nvPr/>
          </p:nvSpPr>
          <p:spPr>
            <a:xfrm>
              <a:off x="5406807" y="458578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6" name="橢圓 355"/>
            <p:cNvSpPr/>
            <p:nvPr/>
          </p:nvSpPr>
          <p:spPr>
            <a:xfrm>
              <a:off x="5341986" y="4400957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7" name="橢圓 356"/>
            <p:cNvSpPr/>
            <p:nvPr/>
          </p:nvSpPr>
          <p:spPr>
            <a:xfrm>
              <a:off x="5313168" y="4459500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8" name="橢圓 357"/>
            <p:cNvSpPr/>
            <p:nvPr/>
          </p:nvSpPr>
          <p:spPr>
            <a:xfrm>
              <a:off x="4573712" y="4459458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9" name="橢圓 358"/>
            <p:cNvSpPr/>
            <p:nvPr/>
          </p:nvSpPr>
          <p:spPr>
            <a:xfrm>
              <a:off x="4544894" y="4518001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0" name="橢圓 359"/>
            <p:cNvSpPr/>
            <p:nvPr/>
          </p:nvSpPr>
          <p:spPr>
            <a:xfrm>
              <a:off x="4625291" y="4531215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1" name="橢圓 360"/>
            <p:cNvSpPr/>
            <p:nvPr/>
          </p:nvSpPr>
          <p:spPr>
            <a:xfrm>
              <a:off x="4620264" y="4363613"/>
              <a:ext cx="36000" cy="36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62" name="直線接點 361"/>
          <p:cNvCxnSpPr/>
          <p:nvPr/>
        </p:nvCxnSpPr>
        <p:spPr>
          <a:xfrm flipH="1" flipV="1">
            <a:off x="3848100" y="2314575"/>
            <a:ext cx="1925830" cy="326988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3" name="直線接點 362"/>
          <p:cNvCxnSpPr/>
          <p:nvPr/>
        </p:nvCxnSpPr>
        <p:spPr>
          <a:xfrm flipH="1">
            <a:off x="4539683" y="2696860"/>
            <a:ext cx="1369142" cy="170475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93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017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Subsurface Scattering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02473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Subsurface scattering is a process allowing lights to enter and scatter within medium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simulation gives rendered objects a distinct soft look</a:t>
            </a: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3" y="3479923"/>
            <a:ext cx="4104000" cy="2736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2697" r="3783" b="5953"/>
          <a:stretch/>
        </p:blipFill>
        <p:spPr>
          <a:xfrm>
            <a:off x="4652460" y="3479923"/>
            <a:ext cx="4104000" cy="2736000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7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017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Subsurface Scattering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BRDF </a:t>
            </a:r>
            <a:r>
              <a:rPr lang="en-US" altLang="zh-TW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BSSRDF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53036"/>
          <a:stretch/>
        </p:blipFill>
        <p:spPr>
          <a:xfrm>
            <a:off x="206420" y="3016172"/>
            <a:ext cx="2043393" cy="172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52760"/>
          <a:stretch/>
        </p:blipFill>
        <p:spPr>
          <a:xfrm>
            <a:off x="4592442" y="3036651"/>
            <a:ext cx="2055400" cy="172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812" y="2496651"/>
            <a:ext cx="2271606" cy="226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842" y="2476172"/>
            <a:ext cx="2275220" cy="226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59129" y="5048363"/>
            <a:ext cx="41128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Reflectance Distribution Function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(BRDF)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724648" y="4865646"/>
            <a:ext cx="390125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Subsurface Scattering Reflectance Distribution Function (BSSRDF)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68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028381" y="2318003"/>
            <a:ext cx="1725479" cy="32864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19061" y="3170138"/>
            <a:ext cx="1722939" cy="32864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149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BSSRDF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Replace BRDF with BSSRDF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highly scattering materials, a very large number of paths should be simulated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Jensen et al. [</a:t>
            </a:r>
            <a:r>
              <a:rPr lang="en-US" altLang="zh-TW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2001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proposed a dipole diffusion model to reduce shading cost</a:t>
            </a:r>
          </a:p>
        </p:txBody>
      </p:sp>
      <p:pic>
        <p:nvPicPr>
          <p:cNvPr id="13" name="Picture 2" descr="http://latex.codecogs.com/png.latex?%5Cdpi%7B300%7D%20%5Clarge%20L%28x%2C%5Comega_%7Bo%7D%29%3D%5Cint_%7BA%7D%5Cint_%7B%5COmega%7DL%28x_%7Bi%7D%2C%5Comega_%7Bi%7D%29S%28x%2C%5Comega_%7Bo%7D%3Bx_%7Bi%7D%2C%5Comega_%7Bi%7D%29%28N%28x_%7Bi%7D%29%5Ccdot%20%5Comega_%7Bi%7D%29d%5Comega_%7Bi%7DdA%28x_%7Bi%7D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92" y="3015354"/>
            <a:ext cx="732811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latex.codecogs.com/png.latex?%5Cdpi%7B300%7D%20%5Clarge%20L%28x%2C%5Comega_%7Bo%7D%29%3DL_%7Be%7D%28x%2C%5Comega_%7Bo%7D%29&amp;plus;%5Cint_%7B%5COmega%7DL%28x%2C%5Comega_%7Bi%7D%29f_%7Br%7D%28x%2C%5Comega_%7Bo%7D%5Cleftarrow%5Comega_%7Bi%7D%29%28N%28x%29%5Ccdot%5Comega_%7Bi%7D%29d%5Comega_%7Bi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07" y="2151563"/>
            <a:ext cx="7332881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向右箭號 14"/>
          <p:cNvSpPr/>
          <p:nvPr/>
        </p:nvSpPr>
        <p:spPr>
          <a:xfrm>
            <a:off x="504825" y="3120044"/>
            <a:ext cx="400050" cy="43862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3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5222126" y="5987823"/>
            <a:ext cx="1635874" cy="37805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Dipole Diffusion Model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5661" y="3467691"/>
            <a:ext cx="7424057" cy="176737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85662" y="3463834"/>
            <a:ext cx="7424057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流程圖: 接點 17"/>
          <p:cNvSpPr/>
          <p:nvPr/>
        </p:nvSpPr>
        <p:spPr>
          <a:xfrm>
            <a:off x="2731273" y="3373834"/>
            <a:ext cx="180000" cy="180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5703073" y="3373834"/>
            <a:ext cx="180000" cy="1800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>
            <a:stCxn id="19" idx="7"/>
          </p:cNvCxnSpPr>
          <p:nvPr/>
        </p:nvCxnSpPr>
        <p:spPr>
          <a:xfrm flipV="1">
            <a:off x="5856713" y="2500865"/>
            <a:ext cx="733062" cy="8993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4" descr="http://latex.codecogs.com/png.latex?%5Cdpi%7B300%7D%20%5Clarge%20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196" y="3509821"/>
            <a:ext cx="20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latex.codecogs.com/png.latex?%5Cdpi%7B300%7D%20%5Clarge%20%5Comega_%7Bo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75" y="2765784"/>
            <a:ext cx="335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latex.codecogs.com/png.latex?%5Cdpi%7B300%7D%20%5Clarge%20%5Comega_%7Bi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16" y="2824466"/>
            <a:ext cx="287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單箭頭接點 23"/>
          <p:cNvCxnSpPr/>
          <p:nvPr/>
        </p:nvCxnSpPr>
        <p:spPr>
          <a:xfrm>
            <a:off x="1465507" y="2386743"/>
            <a:ext cx="1265766" cy="987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" descr="http://latex.codecogs.com/gif.latex?%5Cdpi%7B300%7D%20x_%7Bi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05" y="3582109"/>
            <a:ext cx="3192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接點 25"/>
          <p:cNvCxnSpPr/>
          <p:nvPr/>
        </p:nvCxnSpPr>
        <p:spPr>
          <a:xfrm>
            <a:off x="2911273" y="3625221"/>
            <a:ext cx="287603" cy="37521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2731273" y="4000440"/>
            <a:ext cx="467604" cy="15753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2644453" y="4139744"/>
            <a:ext cx="93935" cy="32221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H="1" flipV="1">
            <a:off x="2691421" y="4461962"/>
            <a:ext cx="363653" cy="7122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H="1">
            <a:off x="3102043" y="4122340"/>
            <a:ext cx="515933" cy="39757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3664945" y="4157970"/>
            <a:ext cx="323801" cy="29060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H="1" flipV="1">
            <a:off x="3988747" y="4464585"/>
            <a:ext cx="416629" cy="3299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H="1" flipV="1">
            <a:off x="4444206" y="4503424"/>
            <a:ext cx="416628" cy="53143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H="1">
            <a:off x="4899664" y="4881220"/>
            <a:ext cx="140712" cy="147035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998642" y="4020074"/>
            <a:ext cx="82044" cy="82927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998641" y="4045083"/>
            <a:ext cx="370771" cy="41687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5376736" y="4351376"/>
            <a:ext cx="675960" cy="112965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V="1">
            <a:off x="6052696" y="3918213"/>
            <a:ext cx="372991" cy="40291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 flipV="1">
            <a:off x="5760147" y="3614459"/>
            <a:ext cx="665540" cy="33152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左中括弧 39"/>
          <p:cNvSpPr/>
          <p:nvPr/>
        </p:nvSpPr>
        <p:spPr>
          <a:xfrm rot="5400000">
            <a:off x="4206946" y="1774324"/>
            <a:ext cx="165748" cy="2826504"/>
          </a:xfrm>
          <a:prstGeom prst="leftBracke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2" descr="http://latex.codecogs.com/gif.latex?%5Cdpi%7B300%7D%20R_%7Bd%7D%28%5Cleft%20%5C%7C%20x-x_%7Bi%7D%20%5Cright%20%5C%7C%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76" y="2713264"/>
            <a:ext cx="1693333" cy="3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latex.codecogs.com/gif.latex?%5Cdpi%7B300%7D%20S%5Ed%28x%2C%5Comega_%7Bo%7D%3Bx_%7Bi%7D%2C%5Comega_%7Bi%7D%29%3D%5Cfrac%7B1%7D%7B%5Cpi%7DF_%7Bt%7D%28%5Ceta%2C%5Comega_%7Bo%7D%29R_%7Bd%7D%28%5Cleft%20%5C%7C%20x-x_%7Bi%7D%20%5Cright%20%5C%7C%29F_%7Bt%7D%28%5Ceta%2C%5Comega_%7Bi%7D%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16" y="5859964"/>
            <a:ext cx="6262580" cy="60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latex.codecogs.com/png.latex?%5Cdpi%7B300%7D%20%5Clarge%20S%28x%2C%5Comega_%7Bo%7D%3Bx_%7Bi%7D%2C%5Comega_%7Bi%7D%29%3DS%5E%7B1%7D%28x%2C%5Comega_%7Bo%7D%3Bx_%7Bi%7D%2C%5Comega_%7Bi%7D%29&amp;plus;S%5Ed%28x%2C%5Comega_%7Bo%7D%3Bx_%7Bi%7D%2C%5Comega_%7Bi%7D%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16" y="5439052"/>
            <a:ext cx="6048000" cy="3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amera, nikon, photography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4685">
            <a:off x="6568159" y="1847524"/>
            <a:ext cx="715230" cy="7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light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8774">
            <a:off x="738996" y="174220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75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4596622" y="5654319"/>
            <a:ext cx="4261628" cy="63225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Dipole Diffusion Model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2" descr="http://latex.codecogs.com/gif.latex?%5Cdpi%7B300%7D%20E%28x_%7Bi%7D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40" y="5296220"/>
            <a:ext cx="748530" cy="3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字方塊 47"/>
          <p:cNvSpPr txBox="1"/>
          <p:nvPr/>
        </p:nvSpPr>
        <p:spPr>
          <a:xfrm>
            <a:off x="6052696" y="5218856"/>
            <a:ext cx="2115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Irradiance</a:t>
            </a:r>
            <a:endParaRPr lang="zh-TW" altLang="en-US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8" descr="http://latex.codecogs.com/gif.latex?%5Cdpi%7B300%7D%20L%5E%7Bd%7D%28x%2C%5Comega_%7Bo%7D%29%3D%5Cfrac%7B1%7D%7B%5Cpi%7DF_%7Bt%7D%28%5Ceta%2C%5Comega_%7Bo%7D%29%5Cint_%7BA%7DR_%7Bd%7D%28%5Cleft%20%5C%7C%20x-x_%7Bi%7D%20%5Cright%20%5C%7C%29%20%5Ccdot%20%5Cint_%7B%5COmega%7D%20F_%7Bt%7D%28%5Ceta%2C%5Comega_%7Bi%7D%29L%28x%2C%5Comega_%7Bi%7D%29%28N%28x_%7Bi%7D%29%20%5Ccdot%20%5Comega_%7Bi%7D%29d%5Comega_%7Bi%7DdA%28x_%7Bi%7D%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22" y="5680521"/>
            <a:ext cx="8460000" cy="5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2563521" y="3191033"/>
            <a:ext cx="515503" cy="498788"/>
            <a:chOff x="7626437" y="2098785"/>
            <a:chExt cx="880287" cy="851744"/>
          </a:xfrm>
        </p:grpSpPr>
        <p:sp>
          <p:nvSpPr>
            <p:cNvPr id="3" name="弧形 2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弧形 50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885661" y="3467691"/>
            <a:ext cx="7424057" cy="176737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接點 52"/>
          <p:cNvCxnSpPr/>
          <p:nvPr/>
        </p:nvCxnSpPr>
        <p:spPr>
          <a:xfrm>
            <a:off x="885662" y="3463834"/>
            <a:ext cx="7424057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流程圖: 接點 53"/>
          <p:cNvSpPr/>
          <p:nvPr/>
        </p:nvSpPr>
        <p:spPr>
          <a:xfrm>
            <a:off x="2731273" y="3373834"/>
            <a:ext cx="180000" cy="180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流程圖: 接點 54"/>
          <p:cNvSpPr/>
          <p:nvPr/>
        </p:nvSpPr>
        <p:spPr>
          <a:xfrm>
            <a:off x="5703073" y="3373834"/>
            <a:ext cx="180000" cy="1800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線單箭頭接點 55"/>
          <p:cNvCxnSpPr>
            <a:stCxn id="55" idx="7"/>
          </p:cNvCxnSpPr>
          <p:nvPr/>
        </p:nvCxnSpPr>
        <p:spPr>
          <a:xfrm flipV="1">
            <a:off x="5856713" y="2500865"/>
            <a:ext cx="733062" cy="8993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7" name="Picture 4" descr="http://latex.codecogs.com/png.latex?%5Cdpi%7B300%7D%20%5Clarge%20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196" y="3509821"/>
            <a:ext cx="20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http://latex.codecogs.com/png.latex?%5Cdpi%7B300%7D%20%5Clarge%20%5Comega_%7Bo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75" y="2765784"/>
            <a:ext cx="335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://latex.codecogs.com/png.latex?%5Cdpi%7B300%7D%20%5Clarge%20%5Comega_%7Bi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16" y="2824466"/>
            <a:ext cx="287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/>
          <p:cNvCxnSpPr/>
          <p:nvPr/>
        </p:nvCxnSpPr>
        <p:spPr>
          <a:xfrm>
            <a:off x="1465507" y="2386743"/>
            <a:ext cx="1265766" cy="987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" name="Picture 2" descr="http://latex.codecogs.com/gif.latex?%5Cdpi%7B300%7D%20x_%7Bi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05" y="3582109"/>
            <a:ext cx="3192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線接點 61"/>
          <p:cNvCxnSpPr/>
          <p:nvPr/>
        </p:nvCxnSpPr>
        <p:spPr>
          <a:xfrm>
            <a:off x="2911273" y="3625221"/>
            <a:ext cx="287603" cy="37521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2731273" y="4000440"/>
            <a:ext cx="467604" cy="15753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H="1">
            <a:off x="2644453" y="4139744"/>
            <a:ext cx="93935" cy="32221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H="1" flipV="1">
            <a:off x="2691421" y="4461962"/>
            <a:ext cx="363653" cy="7122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3102043" y="4122340"/>
            <a:ext cx="515933" cy="39757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 flipH="1" flipV="1">
            <a:off x="3664945" y="4157970"/>
            <a:ext cx="323801" cy="29060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3988747" y="4464585"/>
            <a:ext cx="416629" cy="3299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 flipH="1" flipV="1">
            <a:off x="4444206" y="4503424"/>
            <a:ext cx="416628" cy="53143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>
            <a:off x="4899664" y="4881220"/>
            <a:ext cx="140712" cy="147035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4998642" y="4020074"/>
            <a:ext cx="82044" cy="82927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4998641" y="4045083"/>
            <a:ext cx="370771" cy="41687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V="1">
            <a:off x="5376736" y="4351376"/>
            <a:ext cx="675960" cy="112965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V="1">
            <a:off x="6052696" y="3918213"/>
            <a:ext cx="372991" cy="40291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 flipV="1">
            <a:off x="5760147" y="3614459"/>
            <a:ext cx="665540" cy="33152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左中括弧 75"/>
          <p:cNvSpPr/>
          <p:nvPr/>
        </p:nvSpPr>
        <p:spPr>
          <a:xfrm rot="5400000">
            <a:off x="4206946" y="1774324"/>
            <a:ext cx="165748" cy="2826504"/>
          </a:xfrm>
          <a:prstGeom prst="leftBracke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Picture 2" descr="http://latex.codecogs.com/gif.latex?%5Cdpi%7B300%7D%20R_%7Bd%7D%28%5Cleft%20%5C%7C%20x-x_%7Bi%7D%20%5Cright%20%5C%7C%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76" y="2713264"/>
            <a:ext cx="1693333" cy="3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amera, nikon, photography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4685">
            <a:off x="6568159" y="1847524"/>
            <a:ext cx="715230" cy="7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light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8774">
            <a:off x="738996" y="174220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4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626960" y="5581888"/>
            <a:ext cx="2093880" cy="45071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Dipole Diffusion Model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2" descr="http://latex.codecogs.com/gif.latex?%5Cdpi%7B300%7D%20L%5E%7Bd%7D%28x%2C%5Comega_%7Bo%7D%29%3D%5Cfrac%7B1%7D%7B%5Cpi%7DF_%7Bt%7D%28%5Ceta%2C%5Comega_%7Bo%7D%29%5Cint_%7BA%7DR_%7Bd%7D%28%5Cleft%20%5C%7C%20x-x_%7Bi%7D%20%5Cright%20%5C%7C%29%20E%28x_%7Bi%7D%29dA%28x_%7Bi%7D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735" y="5519234"/>
            <a:ext cx="579253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群組 53"/>
          <p:cNvGrpSpPr/>
          <p:nvPr/>
        </p:nvGrpSpPr>
        <p:grpSpPr>
          <a:xfrm>
            <a:off x="2563521" y="3191033"/>
            <a:ext cx="515503" cy="498788"/>
            <a:chOff x="7626437" y="2098785"/>
            <a:chExt cx="880287" cy="851744"/>
          </a:xfrm>
        </p:grpSpPr>
        <p:sp>
          <p:nvSpPr>
            <p:cNvPr id="55" name="弧形 54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弧形 55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885661" y="3467691"/>
            <a:ext cx="7424057" cy="176737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接點 57"/>
          <p:cNvCxnSpPr/>
          <p:nvPr/>
        </p:nvCxnSpPr>
        <p:spPr>
          <a:xfrm>
            <a:off x="885662" y="3463834"/>
            <a:ext cx="7424057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流程圖: 接點 58"/>
          <p:cNvSpPr/>
          <p:nvPr/>
        </p:nvSpPr>
        <p:spPr>
          <a:xfrm>
            <a:off x="2731273" y="3373834"/>
            <a:ext cx="180000" cy="180000"/>
          </a:xfrm>
          <a:prstGeom prst="flowChartConnector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流程圖: 接點 59"/>
          <p:cNvSpPr/>
          <p:nvPr/>
        </p:nvSpPr>
        <p:spPr>
          <a:xfrm>
            <a:off x="5703073" y="3373834"/>
            <a:ext cx="180000" cy="1800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60"/>
          <p:cNvCxnSpPr>
            <a:stCxn id="60" idx="7"/>
          </p:cNvCxnSpPr>
          <p:nvPr/>
        </p:nvCxnSpPr>
        <p:spPr>
          <a:xfrm flipV="1">
            <a:off x="5856713" y="2500865"/>
            <a:ext cx="733062" cy="8993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2" name="Picture 4" descr="http://latex.codecogs.com/png.latex?%5Cdpi%7B300%7D%20%5Clarge%20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196" y="3509821"/>
            <a:ext cx="20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://latex.codecogs.com/png.latex?%5Cdpi%7B300%7D%20%5Clarge%20%5Comega_%7Bo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75" y="2765784"/>
            <a:ext cx="335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http://latex.codecogs.com/png.latex?%5Cdpi%7B300%7D%20%5Clarge%20%5Comega_%7Bi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16" y="2824466"/>
            <a:ext cx="287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直線單箭頭接點 64"/>
          <p:cNvCxnSpPr/>
          <p:nvPr/>
        </p:nvCxnSpPr>
        <p:spPr>
          <a:xfrm>
            <a:off x="1465507" y="2386743"/>
            <a:ext cx="1265766" cy="987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6" name="Picture 2" descr="http://latex.codecogs.com/gif.latex?%5Cdpi%7B300%7D%20x_%7Bi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05" y="3582109"/>
            <a:ext cx="3192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接點 66"/>
          <p:cNvCxnSpPr/>
          <p:nvPr/>
        </p:nvCxnSpPr>
        <p:spPr>
          <a:xfrm>
            <a:off x="2911273" y="3625221"/>
            <a:ext cx="287603" cy="37521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>
            <a:off x="2731273" y="4000440"/>
            <a:ext cx="467604" cy="15753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 flipH="1">
            <a:off x="2644453" y="4139744"/>
            <a:ext cx="93935" cy="32221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2691421" y="4461962"/>
            <a:ext cx="363653" cy="7122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>
            <a:off x="3102043" y="4122340"/>
            <a:ext cx="515933" cy="39757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 flipV="1">
            <a:off x="3664945" y="4157970"/>
            <a:ext cx="323801" cy="29060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 flipV="1">
            <a:off x="3988747" y="4464585"/>
            <a:ext cx="416629" cy="3299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4444206" y="4503424"/>
            <a:ext cx="416628" cy="53143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4899664" y="4881220"/>
            <a:ext cx="140712" cy="147035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4998642" y="4020074"/>
            <a:ext cx="82044" cy="82927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4998641" y="4045083"/>
            <a:ext cx="370771" cy="416879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V="1">
            <a:off x="5376736" y="4351376"/>
            <a:ext cx="675960" cy="112965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 flipV="1">
            <a:off x="6052696" y="3918213"/>
            <a:ext cx="372991" cy="40291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H="1" flipV="1">
            <a:off x="5760147" y="3614459"/>
            <a:ext cx="665540" cy="33152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左中括弧 80"/>
          <p:cNvSpPr/>
          <p:nvPr/>
        </p:nvSpPr>
        <p:spPr>
          <a:xfrm rot="5400000">
            <a:off x="4206946" y="1774324"/>
            <a:ext cx="165748" cy="2826504"/>
          </a:xfrm>
          <a:prstGeom prst="leftBracke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Picture 2" descr="http://latex.codecogs.com/gif.latex?%5Cdpi%7B300%7D%20R_%7Bd%7D%28%5Cleft%20%5C%7C%20x-x_%7Bi%7D%20%5Cright%20%5C%7C%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76" y="2713264"/>
            <a:ext cx="1693333" cy="3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amera, nikon, photography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4685">
            <a:off x="6568159" y="1847524"/>
            <a:ext cx="715230" cy="7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light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8774">
            <a:off x="738996" y="174220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75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(Two-pass)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Rapid Hierarchical Rendering Technique for Translucent Materials (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SIGGRAPH 2002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H. W. Jensen and J. Buhler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6" y="2753447"/>
            <a:ext cx="4796144" cy="360556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r="50923"/>
          <a:stretch/>
        </p:blipFill>
        <p:spPr>
          <a:xfrm>
            <a:off x="832051" y="2773768"/>
            <a:ext cx="2916990" cy="175469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r="50923"/>
          <a:stretch/>
        </p:blipFill>
        <p:spPr>
          <a:xfrm>
            <a:off x="832051" y="4576548"/>
            <a:ext cx="2916990" cy="175469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051854" y="27920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BRDF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831113" y="459280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BSSRDF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17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75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(Two-pass)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Rapid Hierarchical Rendering Technique for Translucent Materials (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SIGGRAPH 2002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H. W. Jensen and J. Buhler</a:t>
            </a:r>
          </a:p>
        </p:txBody>
      </p:sp>
      <p:sp>
        <p:nvSpPr>
          <p:cNvPr id="13" name="矩形 12"/>
          <p:cNvSpPr/>
          <p:nvPr/>
        </p:nvSpPr>
        <p:spPr>
          <a:xfrm>
            <a:off x="694944" y="4202539"/>
            <a:ext cx="7770097" cy="140047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702559" y="4198682"/>
            <a:ext cx="781279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流程圖: 接點 14"/>
          <p:cNvSpPr/>
          <p:nvPr/>
        </p:nvSpPr>
        <p:spPr>
          <a:xfrm>
            <a:off x="5870788" y="4092655"/>
            <a:ext cx="180000" cy="1800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4" descr="http://latex.codecogs.com/png.latex?%5Cdpi%7B300%7D%20%5Clarge%20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56" y="4404689"/>
            <a:ext cx="20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latex.codecogs.com/gif.latex?%5Cdpi%7B300%7D%20x_%7Bi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082" y="4364448"/>
            <a:ext cx="3192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左中括弧 17"/>
          <p:cNvSpPr/>
          <p:nvPr/>
        </p:nvSpPr>
        <p:spPr>
          <a:xfrm rot="16200000" flipV="1">
            <a:off x="5657009" y="4441675"/>
            <a:ext cx="114918" cy="522976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http://latex.codecogs.com/gif.latex?%5Cdpi%7B300%7D%20R_%7Bd%7D%28%5Cleft%20%5C%7C%20x-x_%7Bi%7D%20%5Cright%20%5C%7C%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238" y="4892036"/>
            <a:ext cx="1693333" cy="3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流程圖: 接點 19"/>
          <p:cNvSpPr/>
          <p:nvPr/>
        </p:nvSpPr>
        <p:spPr>
          <a:xfrm>
            <a:off x="1883068" y="4114048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流程圖: 接點 21"/>
          <p:cNvSpPr/>
          <p:nvPr/>
        </p:nvSpPr>
        <p:spPr>
          <a:xfrm>
            <a:off x="2734244" y="4108682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流程圖: 接點 23"/>
          <p:cNvSpPr/>
          <p:nvPr/>
        </p:nvSpPr>
        <p:spPr>
          <a:xfrm>
            <a:off x="3592167" y="412059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流程圖: 接點 25"/>
          <p:cNvSpPr/>
          <p:nvPr/>
        </p:nvSpPr>
        <p:spPr>
          <a:xfrm>
            <a:off x="4477744" y="4115231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流程圖: 接點 27"/>
          <p:cNvSpPr/>
          <p:nvPr/>
        </p:nvSpPr>
        <p:spPr>
          <a:xfrm>
            <a:off x="5392238" y="4125963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流程圖: 接點 29"/>
          <p:cNvSpPr/>
          <p:nvPr/>
        </p:nvSpPr>
        <p:spPr>
          <a:xfrm>
            <a:off x="6436867" y="412059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流程圖: 接點 31"/>
          <p:cNvSpPr/>
          <p:nvPr/>
        </p:nvSpPr>
        <p:spPr>
          <a:xfrm>
            <a:off x="7319542" y="412059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流程圖: 接點 33"/>
          <p:cNvSpPr/>
          <p:nvPr/>
        </p:nvSpPr>
        <p:spPr>
          <a:xfrm>
            <a:off x="8108349" y="4115231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5444679" y="3501495"/>
            <a:ext cx="426109" cy="557008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圖: 接點 43"/>
          <p:cNvSpPr/>
          <p:nvPr/>
        </p:nvSpPr>
        <p:spPr>
          <a:xfrm>
            <a:off x="1031167" y="410745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2" descr="http://latex.codecogs.com/gif.latex?%5Cdpi%7B300%7D%20E%28x_%7Bi%7D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59" y="3571398"/>
            <a:ext cx="673962" cy="30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圓角矩形 46"/>
          <p:cNvSpPr/>
          <p:nvPr/>
        </p:nvSpPr>
        <p:spPr>
          <a:xfrm>
            <a:off x="1240858" y="3385497"/>
            <a:ext cx="1230167" cy="3718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7260028" y="5080683"/>
            <a:ext cx="1230167" cy="3718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Picture 2" descr="http://latex.codecogs.com/gif.latex?%5Cdpi%7B300%7D%20L%5E%7Bd%7D%28x%2C%5Comega_%7Bo%7D%29%3D%5Cfrac%7B1%7D%7B%5Cpi%7DF_%7Bt%7D%28%5Ceta%2C%5Comega_%7Bo%7D%29%20%5Csum_%7Bx_%7Bi%7D%20%5Cin%20S%7D%20%5Cleft%20%28%20R_%7Bd%7D%28x%20%5Cleftarrow%20x_%7Bi%7D%29%20%5Ccdot%20E%28x_%7Bi%7D%29%20%5Ccdot%20A%28x_%7Bi%7D%29%20%5Cright%20%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52" y="5758871"/>
            <a:ext cx="6643775" cy="75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/>
          <p:cNvGrpSpPr/>
          <p:nvPr/>
        </p:nvGrpSpPr>
        <p:grpSpPr>
          <a:xfrm>
            <a:off x="860767" y="3933261"/>
            <a:ext cx="515503" cy="498788"/>
            <a:chOff x="7626437" y="2098785"/>
            <a:chExt cx="880287" cy="851744"/>
          </a:xfrm>
        </p:grpSpPr>
        <p:sp>
          <p:nvSpPr>
            <p:cNvPr id="53" name="弧形 52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弧形 53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1714982" y="3933261"/>
            <a:ext cx="515503" cy="498788"/>
            <a:chOff x="7626437" y="2098785"/>
            <a:chExt cx="880287" cy="851744"/>
          </a:xfrm>
        </p:grpSpPr>
        <p:sp>
          <p:nvSpPr>
            <p:cNvPr id="56" name="弧形 55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弧形 56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2568573" y="3937318"/>
            <a:ext cx="515503" cy="498788"/>
            <a:chOff x="7626437" y="2098785"/>
            <a:chExt cx="880287" cy="851744"/>
          </a:xfrm>
        </p:grpSpPr>
        <p:sp>
          <p:nvSpPr>
            <p:cNvPr id="59" name="弧形 58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弧形 59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429196" y="3931003"/>
            <a:ext cx="515503" cy="498788"/>
            <a:chOff x="7626437" y="2098785"/>
            <a:chExt cx="880287" cy="851744"/>
          </a:xfrm>
        </p:grpSpPr>
        <p:sp>
          <p:nvSpPr>
            <p:cNvPr id="62" name="弧形 61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4324830" y="3948063"/>
            <a:ext cx="515503" cy="498788"/>
            <a:chOff x="7626437" y="2098785"/>
            <a:chExt cx="880287" cy="851744"/>
          </a:xfrm>
        </p:grpSpPr>
        <p:sp>
          <p:nvSpPr>
            <p:cNvPr id="65" name="弧形 64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弧形 65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5221944" y="3935519"/>
            <a:ext cx="515503" cy="498788"/>
            <a:chOff x="7626437" y="2098785"/>
            <a:chExt cx="880287" cy="851744"/>
          </a:xfrm>
        </p:grpSpPr>
        <p:sp>
          <p:nvSpPr>
            <p:cNvPr id="68" name="弧形 67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弧形 68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6263128" y="3935519"/>
            <a:ext cx="515503" cy="498788"/>
            <a:chOff x="7626437" y="2098785"/>
            <a:chExt cx="880287" cy="851744"/>
          </a:xfrm>
        </p:grpSpPr>
        <p:sp>
          <p:nvSpPr>
            <p:cNvPr id="71" name="弧形 70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弧形 71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7151998" y="3942458"/>
            <a:ext cx="515503" cy="498788"/>
            <a:chOff x="7626437" y="2098785"/>
            <a:chExt cx="880287" cy="851744"/>
          </a:xfrm>
        </p:grpSpPr>
        <p:sp>
          <p:nvSpPr>
            <p:cNvPr id="74" name="弧形 73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弧形 74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7938900" y="3942458"/>
            <a:ext cx="515503" cy="498788"/>
            <a:chOff x="7626437" y="2098785"/>
            <a:chExt cx="880287" cy="851744"/>
          </a:xfrm>
        </p:grpSpPr>
        <p:sp>
          <p:nvSpPr>
            <p:cNvPr id="77" name="弧形 76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弧形 77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9" name="Picture 4" descr="camera, nikon, photography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3952" y="2795007"/>
            <a:ext cx="715230" cy="7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4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  <p:bldP spid="44" grpId="0" animBg="1"/>
      <p:bldP spid="47" grpId="0" animBg="1"/>
      <p:bldP spid="4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75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(Two-pass)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Rapid Hierarchical Rendering Technique for Translucent Materials (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SIGGRAPH 2002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H. W. Jensen and J. Buhler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94944" y="5664023"/>
            <a:ext cx="782040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diffuse BSSRDF </a:t>
            </a:r>
            <a:r>
              <a:rPr lang="en-US" altLang="zh-TW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400" i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 exponentially with distance</a:t>
            </a:r>
            <a:endParaRPr lang="zh-TW" altLang="en-US" sz="24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94944" y="4202539"/>
            <a:ext cx="7770097" cy="140047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線接點 68"/>
          <p:cNvCxnSpPr/>
          <p:nvPr/>
        </p:nvCxnSpPr>
        <p:spPr>
          <a:xfrm>
            <a:off x="702559" y="4198682"/>
            <a:ext cx="781279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0" name="流程圖: 接點 69"/>
          <p:cNvSpPr/>
          <p:nvPr/>
        </p:nvSpPr>
        <p:spPr>
          <a:xfrm>
            <a:off x="5870788" y="4092655"/>
            <a:ext cx="180000" cy="1800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" name="Picture 4" descr="http://latex.codecogs.com/png.latex?%5Cdpi%7B300%7D%20%5Clarge%20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605" y="3852669"/>
            <a:ext cx="20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latex.codecogs.com/gif.latex?%5Cdpi%7B300%7D%20x_%7Bi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082" y="4364448"/>
            <a:ext cx="3192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http://latex.codecogs.com/gif.latex?%5Cdpi%7B300%7D%20R_%7Bd%7D%28%5Cleft%20%5C%7C%20x-x_%7Bi%7D%20%5Cright%20%5C%7C%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238" y="4892036"/>
            <a:ext cx="1693333" cy="3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流程圖: 接點 74"/>
          <p:cNvSpPr/>
          <p:nvPr/>
        </p:nvSpPr>
        <p:spPr>
          <a:xfrm>
            <a:off x="1883068" y="4114048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流程圖: 接點 75"/>
          <p:cNvSpPr/>
          <p:nvPr/>
        </p:nvSpPr>
        <p:spPr>
          <a:xfrm>
            <a:off x="2734244" y="4108682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流程圖: 接點 76"/>
          <p:cNvSpPr/>
          <p:nvPr/>
        </p:nvSpPr>
        <p:spPr>
          <a:xfrm>
            <a:off x="3592167" y="412059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流程圖: 接點 77"/>
          <p:cNvSpPr/>
          <p:nvPr/>
        </p:nvSpPr>
        <p:spPr>
          <a:xfrm>
            <a:off x="4477744" y="4115231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流程圖: 接點 78"/>
          <p:cNvSpPr/>
          <p:nvPr/>
        </p:nvSpPr>
        <p:spPr>
          <a:xfrm>
            <a:off x="5392238" y="4125963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流程圖: 接點 79"/>
          <p:cNvSpPr/>
          <p:nvPr/>
        </p:nvSpPr>
        <p:spPr>
          <a:xfrm>
            <a:off x="6436867" y="412059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流程圖: 接點 80"/>
          <p:cNvSpPr/>
          <p:nvPr/>
        </p:nvSpPr>
        <p:spPr>
          <a:xfrm>
            <a:off x="7319542" y="412059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流程圖: 接點 81"/>
          <p:cNvSpPr/>
          <p:nvPr/>
        </p:nvSpPr>
        <p:spPr>
          <a:xfrm>
            <a:off x="8108349" y="4115231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>
            <a:off x="5444679" y="3501495"/>
            <a:ext cx="426109" cy="557008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流程圖: 接點 84"/>
          <p:cNvSpPr/>
          <p:nvPr/>
        </p:nvSpPr>
        <p:spPr>
          <a:xfrm>
            <a:off x="1031167" y="410745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" name="Picture 2" descr="http://latex.codecogs.com/gif.latex?%5Cdpi%7B300%7D%20E%28x_%7Bi%7D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59" y="3571398"/>
            <a:ext cx="673962" cy="30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圓角矩形 86"/>
          <p:cNvSpPr/>
          <p:nvPr/>
        </p:nvSpPr>
        <p:spPr>
          <a:xfrm>
            <a:off x="1240858" y="3385497"/>
            <a:ext cx="1230167" cy="3718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圓角矩形 87"/>
          <p:cNvSpPr/>
          <p:nvPr/>
        </p:nvSpPr>
        <p:spPr>
          <a:xfrm>
            <a:off x="7260028" y="5080683"/>
            <a:ext cx="1230167" cy="3718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>
            <a:off x="860767" y="3933261"/>
            <a:ext cx="515503" cy="498788"/>
            <a:chOff x="7626437" y="2098785"/>
            <a:chExt cx="880287" cy="851744"/>
          </a:xfrm>
        </p:grpSpPr>
        <p:sp>
          <p:nvSpPr>
            <p:cNvPr id="90" name="弧形 89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弧形 90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1714982" y="3933261"/>
            <a:ext cx="515503" cy="498788"/>
            <a:chOff x="7626437" y="2098785"/>
            <a:chExt cx="880287" cy="851744"/>
          </a:xfrm>
        </p:grpSpPr>
        <p:sp>
          <p:nvSpPr>
            <p:cNvPr id="93" name="弧形 92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2568573" y="3937318"/>
            <a:ext cx="515503" cy="498788"/>
            <a:chOff x="7626437" y="2098785"/>
            <a:chExt cx="880287" cy="851744"/>
          </a:xfrm>
        </p:grpSpPr>
        <p:sp>
          <p:nvSpPr>
            <p:cNvPr id="96" name="弧形 95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弧形 96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8" name="群組 97"/>
          <p:cNvGrpSpPr/>
          <p:nvPr/>
        </p:nvGrpSpPr>
        <p:grpSpPr>
          <a:xfrm>
            <a:off x="3429196" y="3931003"/>
            <a:ext cx="515503" cy="498788"/>
            <a:chOff x="7626437" y="2098785"/>
            <a:chExt cx="880287" cy="851744"/>
          </a:xfrm>
        </p:grpSpPr>
        <p:sp>
          <p:nvSpPr>
            <p:cNvPr id="99" name="弧形 98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弧形 99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4324830" y="3948063"/>
            <a:ext cx="515503" cy="498788"/>
            <a:chOff x="7626437" y="2098785"/>
            <a:chExt cx="880287" cy="851744"/>
          </a:xfrm>
        </p:grpSpPr>
        <p:sp>
          <p:nvSpPr>
            <p:cNvPr id="102" name="弧形 101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群組 103"/>
          <p:cNvGrpSpPr/>
          <p:nvPr/>
        </p:nvGrpSpPr>
        <p:grpSpPr>
          <a:xfrm>
            <a:off x="5221944" y="3935519"/>
            <a:ext cx="515503" cy="498788"/>
            <a:chOff x="7626437" y="2098785"/>
            <a:chExt cx="880287" cy="851744"/>
          </a:xfrm>
        </p:grpSpPr>
        <p:sp>
          <p:nvSpPr>
            <p:cNvPr id="105" name="弧形 104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弧形 105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6263128" y="3935519"/>
            <a:ext cx="515503" cy="498788"/>
            <a:chOff x="7626437" y="2098785"/>
            <a:chExt cx="880287" cy="851744"/>
          </a:xfrm>
        </p:grpSpPr>
        <p:sp>
          <p:nvSpPr>
            <p:cNvPr id="108" name="弧形 107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弧形 108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7151998" y="3942458"/>
            <a:ext cx="515503" cy="498788"/>
            <a:chOff x="7626437" y="2098785"/>
            <a:chExt cx="880287" cy="851744"/>
          </a:xfrm>
        </p:grpSpPr>
        <p:sp>
          <p:nvSpPr>
            <p:cNvPr id="111" name="弧形 110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弧形 111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群組 112"/>
          <p:cNvGrpSpPr/>
          <p:nvPr/>
        </p:nvGrpSpPr>
        <p:grpSpPr>
          <a:xfrm>
            <a:off x="7938900" y="3942458"/>
            <a:ext cx="515503" cy="498788"/>
            <a:chOff x="7626437" y="2098785"/>
            <a:chExt cx="880287" cy="851744"/>
          </a:xfrm>
        </p:grpSpPr>
        <p:sp>
          <p:nvSpPr>
            <p:cNvPr id="114" name="弧形 113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弧形 114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6" name="左中括弧 125"/>
          <p:cNvSpPr/>
          <p:nvPr/>
        </p:nvSpPr>
        <p:spPr>
          <a:xfrm rot="16200000" flipV="1">
            <a:off x="5644178" y="4187035"/>
            <a:ext cx="108434" cy="432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左中括弧 126"/>
          <p:cNvSpPr/>
          <p:nvPr/>
        </p:nvSpPr>
        <p:spPr>
          <a:xfrm rot="16200000" flipV="1">
            <a:off x="6209515" y="4148129"/>
            <a:ext cx="114918" cy="504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左中括弧 127"/>
          <p:cNvSpPr/>
          <p:nvPr/>
        </p:nvSpPr>
        <p:spPr>
          <a:xfrm rot="16200000" flipV="1">
            <a:off x="6875515" y="3635514"/>
            <a:ext cx="114918" cy="1836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左中括弧 128"/>
          <p:cNvSpPr/>
          <p:nvPr/>
        </p:nvSpPr>
        <p:spPr>
          <a:xfrm rot="16200000" flipV="1">
            <a:off x="4956936" y="3657710"/>
            <a:ext cx="114918" cy="1800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左中括弧 129"/>
          <p:cNvSpPr/>
          <p:nvPr/>
        </p:nvSpPr>
        <p:spPr>
          <a:xfrm rot="16200000" flipV="1">
            <a:off x="3887240" y="2759540"/>
            <a:ext cx="114918" cy="3924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702559" y="6074175"/>
            <a:ext cx="6711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Traverse an </a:t>
            </a:r>
            <a:r>
              <a:rPr lang="en-US" altLang="zh-TW" sz="2400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octree</a:t>
            </a:r>
            <a:r>
              <a:rPr lang="en-US" altLang="zh-TW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refining metric:</a:t>
            </a:r>
            <a:endParaRPr lang="zh-TW" altLang="en-US" sz="2400" dirty="0" err="1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Picture 4" descr="http://latex.codecogs.com/gif.latex?%5Cdpi%7B300%7D%20A%20/%20%5Cleft%20%5C%7C%20x-P_%7Bc%7D%20%5Cright%20%5C%7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47" y="6184136"/>
            <a:ext cx="1382562" cy="2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amera, nikon, photography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3952" y="2795007"/>
            <a:ext cx="715230" cy="7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356936" y="3882602"/>
            <a:ext cx="1587246" cy="47186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78163" y="3884667"/>
            <a:ext cx="2378221" cy="47186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5154307" y="3888866"/>
            <a:ext cx="641050" cy="47186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6197183" y="3888866"/>
            <a:ext cx="641050" cy="47186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7083235" y="3882602"/>
            <a:ext cx="1471640" cy="47186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2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8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66623" y="204368"/>
            <a:ext cx="876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Physically-based Rendering</a:t>
            </a:r>
            <a:endParaRPr lang="zh-TW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zh-TW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scientific data and physical simulation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8" descr="https://dl.dropbox.com/u/3282370/tangibleVis/ST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7200" y="205200"/>
            <a:ext cx="780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Physically-based Rendering</a:t>
            </a:r>
            <a:endParaRPr lang="zh-TW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6916" t="16047" r="19834" b="12791"/>
          <a:stretch/>
        </p:blipFill>
        <p:spPr>
          <a:xfrm>
            <a:off x="805817" y="2495771"/>
            <a:ext cx="3571765" cy="2160000"/>
          </a:xfrm>
          <a:prstGeom prst="rect">
            <a:avLst/>
          </a:prstGeom>
        </p:spPr>
      </p:pic>
      <p:pic>
        <p:nvPicPr>
          <p:cNvPr id="1026" name="Picture 2" descr="http://www.cs.cornell.edu/~tedkim/wturb/particle-plum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32" y="4746426"/>
            <a:ext cx="4703857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ulletphysics.org/mediawiki-1.5.8/images/b/b6/MissileTest-2011-Michael-Baker-mBakr_co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336" y="2491140"/>
            <a:ext cx="384189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cation-Based-Fluids-0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/>
          <a:stretch/>
        </p:blipFill>
        <p:spPr bwMode="auto">
          <a:xfrm>
            <a:off x="5598161" y="4746426"/>
            <a:ext cx="271795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44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164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(Single-pass)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Single-pass Scalable Subsurface Rendering with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Lightcuts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2008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A.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Arbree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B. Walter, and K.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1783"/>
          <a:stretch/>
        </p:blipFill>
        <p:spPr>
          <a:xfrm>
            <a:off x="486000" y="2753360"/>
            <a:ext cx="8172000" cy="298274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357451" y="5681529"/>
            <a:ext cx="2115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1258 sec.</a:t>
            </a:r>
            <a:endParaRPr lang="zh-TW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15320" y="5685555"/>
            <a:ext cx="2115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52717 sec.</a:t>
            </a:r>
            <a:endParaRPr lang="zh-TW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164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(Single-pass)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Single-pass Scalable Subsurface Rendering with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Lightcuts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2008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A.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Arbree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B. Walter, and K.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2388" y="2777925"/>
            <a:ext cx="6470041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surface irradiance on demand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 tree if the potential error is larger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error bound does not include visibility</a:t>
            </a:r>
            <a:endParaRPr lang="zh-TW" altLang="en-US" sz="28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0498" y="6134689"/>
            <a:ext cx="4207343" cy="37565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841759" y="5532370"/>
            <a:ext cx="426109" cy="557008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camera, nikon, photograph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4716" y="4830436"/>
            <a:ext cx="715230" cy="7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接點 22"/>
          <p:cNvCxnSpPr/>
          <p:nvPr/>
        </p:nvCxnSpPr>
        <p:spPr>
          <a:xfrm>
            <a:off x="890498" y="6134688"/>
            <a:ext cx="42073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流程圖: 接點 16"/>
          <p:cNvSpPr/>
          <p:nvPr/>
        </p:nvSpPr>
        <p:spPr>
          <a:xfrm>
            <a:off x="2205861" y="6044687"/>
            <a:ext cx="180000" cy="1800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1299504" y="604468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流程圖: 接點 19"/>
          <p:cNvSpPr/>
          <p:nvPr/>
        </p:nvSpPr>
        <p:spPr>
          <a:xfrm>
            <a:off x="1833967" y="604468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流程圖: 接點 23"/>
          <p:cNvSpPr/>
          <p:nvPr/>
        </p:nvSpPr>
        <p:spPr>
          <a:xfrm>
            <a:off x="2598983" y="604468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流程圖: 接點 24"/>
          <p:cNvSpPr/>
          <p:nvPr/>
        </p:nvSpPr>
        <p:spPr>
          <a:xfrm>
            <a:off x="3098864" y="604468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流程圖: 接點 25"/>
          <p:cNvSpPr/>
          <p:nvPr/>
        </p:nvSpPr>
        <p:spPr>
          <a:xfrm>
            <a:off x="3545030" y="604468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流程圖: 接點 26"/>
          <p:cNvSpPr/>
          <p:nvPr/>
        </p:nvSpPr>
        <p:spPr>
          <a:xfrm>
            <a:off x="3988959" y="6047784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流程圖: 接點 27"/>
          <p:cNvSpPr/>
          <p:nvPr/>
        </p:nvSpPr>
        <p:spPr>
          <a:xfrm>
            <a:off x="4439890" y="604468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5797545" y="4759673"/>
            <a:ext cx="1998159" cy="954047"/>
            <a:chOff x="2076877" y="3358687"/>
            <a:chExt cx="1998159" cy="954047"/>
          </a:xfrm>
        </p:grpSpPr>
        <p:sp>
          <p:nvSpPr>
            <p:cNvPr id="29" name="流程圖: 接點 28"/>
            <p:cNvSpPr/>
            <p:nvPr/>
          </p:nvSpPr>
          <p:spPr>
            <a:xfrm>
              <a:off x="2213593" y="3857284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流程圖: 接點 29"/>
            <p:cNvSpPr/>
            <p:nvPr/>
          </p:nvSpPr>
          <p:spPr>
            <a:xfrm>
              <a:off x="2076877" y="4126715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流程圖: 接點 30"/>
            <p:cNvSpPr/>
            <p:nvPr/>
          </p:nvSpPr>
          <p:spPr>
            <a:xfrm>
              <a:off x="2332060" y="4126715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流程圖: 接點 31"/>
            <p:cNvSpPr/>
            <p:nvPr/>
          </p:nvSpPr>
          <p:spPr>
            <a:xfrm>
              <a:off x="2589027" y="4126715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流程圖: 接點 32"/>
            <p:cNvSpPr/>
            <p:nvPr/>
          </p:nvSpPr>
          <p:spPr>
            <a:xfrm>
              <a:off x="2845994" y="4126715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圖: 接點 33"/>
            <p:cNvSpPr/>
            <p:nvPr/>
          </p:nvSpPr>
          <p:spPr>
            <a:xfrm>
              <a:off x="3106045" y="4126715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流程圖: 接點 34"/>
            <p:cNvSpPr/>
            <p:nvPr/>
          </p:nvSpPr>
          <p:spPr>
            <a:xfrm>
              <a:off x="3368983" y="4126715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流程圖: 接點 35"/>
            <p:cNvSpPr/>
            <p:nvPr/>
          </p:nvSpPr>
          <p:spPr>
            <a:xfrm>
              <a:off x="3632098" y="4126715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流程圖: 接點 36"/>
            <p:cNvSpPr/>
            <p:nvPr/>
          </p:nvSpPr>
          <p:spPr>
            <a:xfrm>
              <a:off x="3895036" y="4132734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流程圖: 接點 37"/>
            <p:cNvSpPr/>
            <p:nvPr/>
          </p:nvSpPr>
          <p:spPr>
            <a:xfrm>
              <a:off x="2722980" y="3853620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流程圖: 接點 38"/>
            <p:cNvSpPr/>
            <p:nvPr/>
          </p:nvSpPr>
          <p:spPr>
            <a:xfrm>
              <a:off x="3232367" y="3853620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流程圖: 接點 39"/>
            <p:cNvSpPr/>
            <p:nvPr/>
          </p:nvSpPr>
          <p:spPr>
            <a:xfrm>
              <a:off x="3754771" y="3853620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流程圖: 接點 40"/>
            <p:cNvSpPr/>
            <p:nvPr/>
          </p:nvSpPr>
          <p:spPr>
            <a:xfrm>
              <a:off x="2461379" y="3598909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流程圖: 接點 41"/>
            <p:cNvSpPr/>
            <p:nvPr/>
          </p:nvSpPr>
          <p:spPr>
            <a:xfrm>
              <a:off x="3498033" y="3598909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流程圖: 接點 42"/>
            <p:cNvSpPr/>
            <p:nvPr/>
          </p:nvSpPr>
          <p:spPr>
            <a:xfrm>
              <a:off x="2987204" y="3358687"/>
              <a:ext cx="180000" cy="1800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接點 8"/>
            <p:cNvCxnSpPr>
              <a:stCxn id="43" idx="3"/>
              <a:endCxn id="41" idx="7"/>
            </p:cNvCxnSpPr>
            <p:nvPr/>
          </p:nvCxnSpPr>
          <p:spPr>
            <a:xfrm flipH="1">
              <a:off x="2615019" y="3512327"/>
              <a:ext cx="398545" cy="11294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>
              <a:stCxn id="43" idx="5"/>
              <a:endCxn id="42" idx="1"/>
            </p:cNvCxnSpPr>
            <p:nvPr/>
          </p:nvCxnSpPr>
          <p:spPr>
            <a:xfrm>
              <a:off x="3140844" y="3512327"/>
              <a:ext cx="383549" cy="11294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>
              <a:stCxn id="41" idx="3"/>
              <a:endCxn id="29" idx="7"/>
            </p:cNvCxnSpPr>
            <p:nvPr/>
          </p:nvCxnSpPr>
          <p:spPr>
            <a:xfrm flipH="1">
              <a:off x="2367233" y="3752549"/>
              <a:ext cx="120506" cy="13109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>
              <a:stCxn id="29" idx="3"/>
              <a:endCxn id="30" idx="0"/>
            </p:cNvCxnSpPr>
            <p:nvPr/>
          </p:nvCxnSpPr>
          <p:spPr>
            <a:xfrm flipH="1">
              <a:off x="2166877" y="4010924"/>
              <a:ext cx="73076" cy="115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>
              <a:stCxn id="29" idx="5"/>
              <a:endCxn id="31" idx="0"/>
            </p:cNvCxnSpPr>
            <p:nvPr/>
          </p:nvCxnSpPr>
          <p:spPr>
            <a:xfrm>
              <a:off x="2367233" y="4010924"/>
              <a:ext cx="54827" cy="115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>
              <a:stCxn id="38" idx="5"/>
              <a:endCxn id="33" idx="0"/>
            </p:cNvCxnSpPr>
            <p:nvPr/>
          </p:nvCxnSpPr>
          <p:spPr>
            <a:xfrm>
              <a:off x="2876620" y="4007260"/>
              <a:ext cx="59374" cy="1194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>
              <a:stCxn id="38" idx="3"/>
              <a:endCxn id="32" idx="0"/>
            </p:cNvCxnSpPr>
            <p:nvPr/>
          </p:nvCxnSpPr>
          <p:spPr>
            <a:xfrm flipH="1">
              <a:off x="2679027" y="4007260"/>
              <a:ext cx="70313" cy="1194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>
              <a:stCxn id="41" idx="5"/>
              <a:endCxn id="38" idx="1"/>
            </p:cNvCxnSpPr>
            <p:nvPr/>
          </p:nvCxnSpPr>
          <p:spPr>
            <a:xfrm>
              <a:off x="2615019" y="3752549"/>
              <a:ext cx="134321" cy="12743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stCxn id="39" idx="3"/>
              <a:endCxn id="34" idx="0"/>
            </p:cNvCxnSpPr>
            <p:nvPr/>
          </p:nvCxnSpPr>
          <p:spPr>
            <a:xfrm flipH="1">
              <a:off x="3196045" y="4007260"/>
              <a:ext cx="62682" cy="1194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>
              <a:stCxn id="39" idx="5"/>
              <a:endCxn id="35" idx="0"/>
            </p:cNvCxnSpPr>
            <p:nvPr/>
          </p:nvCxnSpPr>
          <p:spPr>
            <a:xfrm>
              <a:off x="3386007" y="4007260"/>
              <a:ext cx="72976" cy="1194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42" idx="3"/>
              <a:endCxn id="39" idx="7"/>
            </p:cNvCxnSpPr>
            <p:nvPr/>
          </p:nvCxnSpPr>
          <p:spPr>
            <a:xfrm flipH="1">
              <a:off x="3386007" y="3752549"/>
              <a:ext cx="138386" cy="12743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42" idx="5"/>
              <a:endCxn id="40" idx="1"/>
            </p:cNvCxnSpPr>
            <p:nvPr/>
          </p:nvCxnSpPr>
          <p:spPr>
            <a:xfrm>
              <a:off x="3651673" y="3752549"/>
              <a:ext cx="129458" cy="12743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>
              <a:stCxn id="40" idx="5"/>
              <a:endCxn id="37" idx="0"/>
            </p:cNvCxnSpPr>
            <p:nvPr/>
          </p:nvCxnSpPr>
          <p:spPr>
            <a:xfrm>
              <a:off x="3908411" y="4007260"/>
              <a:ext cx="76625" cy="12547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>
              <a:stCxn id="40" idx="3"/>
              <a:endCxn id="36" idx="0"/>
            </p:cNvCxnSpPr>
            <p:nvPr/>
          </p:nvCxnSpPr>
          <p:spPr>
            <a:xfrm flipH="1">
              <a:off x="3722098" y="4007260"/>
              <a:ext cx="59033" cy="1194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2" name="群組 151"/>
          <p:cNvGrpSpPr/>
          <p:nvPr/>
        </p:nvGrpSpPr>
        <p:grpSpPr>
          <a:xfrm>
            <a:off x="2601999" y="4765692"/>
            <a:ext cx="1998159" cy="954047"/>
            <a:chOff x="2078124" y="4541297"/>
            <a:chExt cx="1998159" cy="954047"/>
          </a:xfrm>
        </p:grpSpPr>
        <p:sp>
          <p:nvSpPr>
            <p:cNvPr id="117" name="流程圖: 接點 116"/>
            <p:cNvSpPr/>
            <p:nvPr/>
          </p:nvSpPr>
          <p:spPr>
            <a:xfrm>
              <a:off x="2214840" y="5039894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流程圖: 接點 117"/>
            <p:cNvSpPr/>
            <p:nvPr/>
          </p:nvSpPr>
          <p:spPr>
            <a:xfrm>
              <a:off x="2078124" y="5309325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流程圖: 接點 118"/>
            <p:cNvSpPr/>
            <p:nvPr/>
          </p:nvSpPr>
          <p:spPr>
            <a:xfrm>
              <a:off x="2333307" y="5309325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流程圖: 接點 119"/>
            <p:cNvSpPr/>
            <p:nvPr/>
          </p:nvSpPr>
          <p:spPr>
            <a:xfrm>
              <a:off x="2590274" y="5309325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流程圖: 接點 120"/>
            <p:cNvSpPr/>
            <p:nvPr/>
          </p:nvSpPr>
          <p:spPr>
            <a:xfrm>
              <a:off x="2847241" y="5309325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流程圖: 接點 121"/>
            <p:cNvSpPr/>
            <p:nvPr/>
          </p:nvSpPr>
          <p:spPr>
            <a:xfrm>
              <a:off x="3107292" y="5309325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流程圖: 接點 122"/>
            <p:cNvSpPr/>
            <p:nvPr/>
          </p:nvSpPr>
          <p:spPr>
            <a:xfrm>
              <a:off x="3370230" y="5309325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流程圖: 接點 123"/>
            <p:cNvSpPr/>
            <p:nvPr/>
          </p:nvSpPr>
          <p:spPr>
            <a:xfrm>
              <a:off x="3633345" y="5309325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流程圖: 接點 124"/>
            <p:cNvSpPr/>
            <p:nvPr/>
          </p:nvSpPr>
          <p:spPr>
            <a:xfrm>
              <a:off x="3896283" y="5315344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流程圖: 接點 125"/>
            <p:cNvSpPr/>
            <p:nvPr/>
          </p:nvSpPr>
          <p:spPr>
            <a:xfrm>
              <a:off x="2724227" y="5036230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流程圖: 接點 126"/>
            <p:cNvSpPr/>
            <p:nvPr/>
          </p:nvSpPr>
          <p:spPr>
            <a:xfrm>
              <a:off x="3233614" y="5036230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流程圖: 接點 127"/>
            <p:cNvSpPr/>
            <p:nvPr/>
          </p:nvSpPr>
          <p:spPr>
            <a:xfrm>
              <a:off x="3756018" y="5036230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流程圖: 接點 128"/>
            <p:cNvSpPr/>
            <p:nvPr/>
          </p:nvSpPr>
          <p:spPr>
            <a:xfrm>
              <a:off x="2462626" y="4781519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流程圖: 接點 129"/>
            <p:cNvSpPr/>
            <p:nvPr/>
          </p:nvSpPr>
          <p:spPr>
            <a:xfrm>
              <a:off x="3499280" y="4781519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流程圖: 接點 130"/>
            <p:cNvSpPr/>
            <p:nvPr/>
          </p:nvSpPr>
          <p:spPr>
            <a:xfrm>
              <a:off x="2988451" y="4541297"/>
              <a:ext cx="180000" cy="180000"/>
            </a:xfrm>
            <a:prstGeom prst="flowChartConnector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2" name="直線接點 131"/>
            <p:cNvCxnSpPr>
              <a:stCxn id="131" idx="3"/>
              <a:endCxn id="129" idx="7"/>
            </p:cNvCxnSpPr>
            <p:nvPr/>
          </p:nvCxnSpPr>
          <p:spPr>
            <a:xfrm flipH="1">
              <a:off x="2616266" y="4694937"/>
              <a:ext cx="398545" cy="11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>
              <a:stCxn id="131" idx="5"/>
              <a:endCxn id="130" idx="1"/>
            </p:cNvCxnSpPr>
            <p:nvPr/>
          </p:nvCxnSpPr>
          <p:spPr>
            <a:xfrm>
              <a:off x="3142091" y="4694937"/>
              <a:ext cx="383549" cy="11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>
              <a:stCxn id="129" idx="3"/>
              <a:endCxn id="117" idx="7"/>
            </p:cNvCxnSpPr>
            <p:nvPr/>
          </p:nvCxnSpPr>
          <p:spPr>
            <a:xfrm flipH="1">
              <a:off x="2368480" y="4935159"/>
              <a:ext cx="120506" cy="1310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>
              <a:stCxn id="117" idx="3"/>
              <a:endCxn id="118" idx="0"/>
            </p:cNvCxnSpPr>
            <p:nvPr/>
          </p:nvCxnSpPr>
          <p:spPr>
            <a:xfrm flipH="1">
              <a:off x="2168124" y="5193534"/>
              <a:ext cx="73076" cy="1157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>
              <a:stCxn id="117" idx="5"/>
              <a:endCxn id="119" idx="0"/>
            </p:cNvCxnSpPr>
            <p:nvPr/>
          </p:nvCxnSpPr>
          <p:spPr>
            <a:xfrm>
              <a:off x="2368480" y="5193534"/>
              <a:ext cx="54827" cy="1157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直線接點 136"/>
            <p:cNvCxnSpPr>
              <a:stCxn id="126" idx="5"/>
              <a:endCxn id="121" idx="0"/>
            </p:cNvCxnSpPr>
            <p:nvPr/>
          </p:nvCxnSpPr>
          <p:spPr>
            <a:xfrm>
              <a:off x="2877867" y="5189870"/>
              <a:ext cx="59374" cy="11945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>
              <a:stCxn id="126" idx="3"/>
              <a:endCxn id="120" idx="0"/>
            </p:cNvCxnSpPr>
            <p:nvPr/>
          </p:nvCxnSpPr>
          <p:spPr>
            <a:xfrm flipH="1">
              <a:off x="2680274" y="5189870"/>
              <a:ext cx="70313" cy="11945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>
              <a:stCxn id="129" idx="5"/>
              <a:endCxn id="126" idx="1"/>
            </p:cNvCxnSpPr>
            <p:nvPr/>
          </p:nvCxnSpPr>
          <p:spPr>
            <a:xfrm>
              <a:off x="2616266" y="4935159"/>
              <a:ext cx="134321" cy="1274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直線接點 139"/>
            <p:cNvCxnSpPr>
              <a:stCxn id="127" idx="3"/>
              <a:endCxn id="122" idx="0"/>
            </p:cNvCxnSpPr>
            <p:nvPr/>
          </p:nvCxnSpPr>
          <p:spPr>
            <a:xfrm flipH="1">
              <a:off x="3197292" y="5189870"/>
              <a:ext cx="62682" cy="11945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>
              <a:stCxn id="127" idx="5"/>
              <a:endCxn id="123" idx="0"/>
            </p:cNvCxnSpPr>
            <p:nvPr/>
          </p:nvCxnSpPr>
          <p:spPr>
            <a:xfrm>
              <a:off x="3387254" y="5189870"/>
              <a:ext cx="72976" cy="11945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>
              <a:stCxn id="130" idx="3"/>
              <a:endCxn id="127" idx="7"/>
            </p:cNvCxnSpPr>
            <p:nvPr/>
          </p:nvCxnSpPr>
          <p:spPr>
            <a:xfrm flipH="1">
              <a:off x="3387254" y="4935159"/>
              <a:ext cx="138386" cy="1274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直線接點 142"/>
            <p:cNvCxnSpPr>
              <a:stCxn id="130" idx="5"/>
              <a:endCxn id="128" idx="1"/>
            </p:cNvCxnSpPr>
            <p:nvPr/>
          </p:nvCxnSpPr>
          <p:spPr>
            <a:xfrm>
              <a:off x="3652920" y="4935159"/>
              <a:ext cx="129458" cy="1274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直線接點 143"/>
            <p:cNvCxnSpPr>
              <a:stCxn id="128" idx="5"/>
              <a:endCxn id="125" idx="0"/>
            </p:cNvCxnSpPr>
            <p:nvPr/>
          </p:nvCxnSpPr>
          <p:spPr>
            <a:xfrm>
              <a:off x="3909658" y="5189870"/>
              <a:ext cx="76625" cy="12547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>
              <a:stCxn id="128" idx="3"/>
              <a:endCxn id="124" idx="0"/>
            </p:cNvCxnSpPr>
            <p:nvPr/>
          </p:nvCxnSpPr>
          <p:spPr>
            <a:xfrm flipH="1">
              <a:off x="3723345" y="5189870"/>
              <a:ext cx="59033" cy="11945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6" name="文字方塊 145"/>
          <p:cNvSpPr txBox="1"/>
          <p:nvPr/>
        </p:nvSpPr>
        <p:spPr>
          <a:xfrm>
            <a:off x="7566686" y="4808662"/>
            <a:ext cx="109998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tree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4102443" y="4674841"/>
            <a:ext cx="13708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 tree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7" name="群組 186"/>
          <p:cNvGrpSpPr/>
          <p:nvPr/>
        </p:nvGrpSpPr>
        <p:grpSpPr>
          <a:xfrm>
            <a:off x="2600752" y="5000820"/>
            <a:ext cx="1857894" cy="719286"/>
            <a:chOff x="2076877" y="4776425"/>
            <a:chExt cx="1857894" cy="719286"/>
          </a:xfrm>
        </p:grpSpPr>
        <p:sp>
          <p:nvSpPr>
            <p:cNvPr id="151" name="橢圓 150"/>
            <p:cNvSpPr/>
            <p:nvPr/>
          </p:nvSpPr>
          <p:spPr>
            <a:xfrm>
              <a:off x="2579389" y="5295578"/>
              <a:ext cx="198836" cy="1988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橢圓 152"/>
            <p:cNvSpPr/>
            <p:nvPr/>
          </p:nvSpPr>
          <p:spPr>
            <a:xfrm>
              <a:off x="2836091" y="5296875"/>
              <a:ext cx="198836" cy="1988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208336" y="5027444"/>
              <a:ext cx="198836" cy="1988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3486419" y="4776425"/>
              <a:ext cx="198836" cy="1988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7" name="直線接點 156"/>
            <p:cNvCxnSpPr>
              <a:stCxn id="151" idx="6"/>
              <a:endCxn id="153" idx="2"/>
            </p:cNvCxnSpPr>
            <p:nvPr/>
          </p:nvCxnSpPr>
          <p:spPr>
            <a:xfrm>
              <a:off x="2778225" y="5394996"/>
              <a:ext cx="57866" cy="129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>
              <a:stCxn id="153" idx="7"/>
              <a:endCxn id="155" idx="2"/>
            </p:cNvCxnSpPr>
            <p:nvPr/>
          </p:nvCxnSpPr>
          <p:spPr>
            <a:xfrm flipV="1">
              <a:off x="3005808" y="4875843"/>
              <a:ext cx="480611" cy="4501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>
              <a:stCxn id="154" idx="6"/>
              <a:endCxn id="151" idx="1"/>
            </p:cNvCxnSpPr>
            <p:nvPr/>
          </p:nvCxnSpPr>
          <p:spPr>
            <a:xfrm>
              <a:off x="2407172" y="5126862"/>
              <a:ext cx="201336" cy="1978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 167"/>
            <p:cNvCxnSpPr>
              <a:endCxn id="154" idx="2"/>
            </p:cNvCxnSpPr>
            <p:nvPr/>
          </p:nvCxnSpPr>
          <p:spPr>
            <a:xfrm>
              <a:off x="2076877" y="5126862"/>
              <a:ext cx="13145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>
            <a:xfrm>
              <a:off x="3692023" y="4871519"/>
              <a:ext cx="2427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群組 185"/>
          <p:cNvGrpSpPr/>
          <p:nvPr/>
        </p:nvGrpSpPr>
        <p:grpSpPr>
          <a:xfrm>
            <a:off x="5822235" y="4994390"/>
            <a:ext cx="1793469" cy="461917"/>
            <a:chOff x="2101567" y="3593404"/>
            <a:chExt cx="1793469" cy="461917"/>
          </a:xfrm>
        </p:grpSpPr>
        <p:sp>
          <p:nvSpPr>
            <p:cNvPr id="148" name="橢圓 147"/>
            <p:cNvSpPr/>
            <p:nvPr/>
          </p:nvSpPr>
          <p:spPr>
            <a:xfrm>
              <a:off x="2204048" y="3856485"/>
              <a:ext cx="198836" cy="1988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714560" y="3856485"/>
              <a:ext cx="198836" cy="1988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3486369" y="3593404"/>
              <a:ext cx="198836" cy="1988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5" name="直線接點 174"/>
            <p:cNvCxnSpPr>
              <a:stCxn id="148" idx="6"/>
              <a:endCxn id="149" idx="2"/>
            </p:cNvCxnSpPr>
            <p:nvPr/>
          </p:nvCxnSpPr>
          <p:spPr>
            <a:xfrm>
              <a:off x="2402884" y="3955903"/>
              <a:ext cx="31167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/>
            <p:nvPr/>
          </p:nvCxnSpPr>
          <p:spPr>
            <a:xfrm>
              <a:off x="2101567" y="3951593"/>
              <a:ext cx="938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接點 179"/>
            <p:cNvCxnSpPr>
              <a:stCxn id="149" idx="6"/>
              <a:endCxn id="150" idx="2"/>
            </p:cNvCxnSpPr>
            <p:nvPr/>
          </p:nvCxnSpPr>
          <p:spPr>
            <a:xfrm flipV="1">
              <a:off x="2913396" y="3692822"/>
              <a:ext cx="572973" cy="2630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接點 182"/>
            <p:cNvCxnSpPr/>
            <p:nvPr/>
          </p:nvCxnSpPr>
          <p:spPr>
            <a:xfrm>
              <a:off x="3699688" y="3688909"/>
              <a:ext cx="1953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58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146" grpId="0"/>
      <p:bldP spid="1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239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263027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traditional two-pass approach can reuse surface irradiance, but is ineffective for its view-independent irradiance computation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844000"/>
            <a:ext cx="2032944" cy="3456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61" y="2844000"/>
            <a:ext cx="4608000" cy="3456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47947" y="6300000"/>
            <a:ext cx="209704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close-up rendering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985186" y="6300000"/>
            <a:ext cx="191994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severe occlusion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9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239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single-pass approach is view-dependent, but it has visibility issue and could not reuse surface irradiance intuitively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644389" y="6300000"/>
            <a:ext cx="87395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backlit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844000"/>
            <a:ext cx="2032930" cy="3456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54" y="2844000"/>
            <a:ext cx="4608000" cy="3456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917885" y="6306827"/>
            <a:ext cx="20545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light path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34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808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design a new method which combines the advantages of both two-pass and single-pass approaches</a:t>
            </a:r>
          </a:p>
          <a:p>
            <a:pPr lvl="1">
              <a:lnSpc>
                <a:spcPct val="11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 irradiance computation</a:t>
            </a:r>
          </a:p>
          <a:p>
            <a:pPr lvl="2">
              <a:lnSpc>
                <a:spcPct val="110000"/>
              </a:lnSpc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Two-pass method</a:t>
            </a:r>
          </a:p>
          <a:p>
            <a:pPr lvl="1">
              <a:lnSpc>
                <a:spcPct val="11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View-dependent irradiance computation</a:t>
            </a:r>
          </a:p>
          <a:p>
            <a:pPr lvl="2">
              <a:lnSpc>
                <a:spcPct val="110000"/>
              </a:lnSpc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estimating the importance of surfaces sample without evaluating them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surface samples adaptively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estimated error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40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893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Discretize the illumination, surface, and image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1371838" y="2588904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009888" y="2817504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848088" y="2458221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971788" y="3258321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438638" y="2448696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2210038" y="2746638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733788" y="2899038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362313" y="3127638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181463" y="3145164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733788" y="3325758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371838" y="3554358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2624376" y="2950092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898507" y="2341688"/>
            <a:ext cx="9108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VPLs</a:t>
            </a:r>
            <a:endParaRPr lang="zh-TW" altLang="en-US" sz="2400" dirty="0" err="1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447530" y="2966696"/>
            <a:ext cx="2175596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samples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(shading points)</a:t>
            </a:r>
            <a:endParaRPr lang="zh-TW" altLang="en-US" sz="2400" dirty="0" err="1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6623" y="5684407"/>
            <a:ext cx="8388000" cy="26001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366622" y="5680550"/>
            <a:ext cx="841075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流程圖: 接點 23"/>
          <p:cNvSpPr/>
          <p:nvPr/>
        </p:nvSpPr>
        <p:spPr>
          <a:xfrm>
            <a:off x="6692573" y="5589325"/>
            <a:ext cx="180000" cy="1800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流程圖: 接點 24"/>
          <p:cNvSpPr/>
          <p:nvPr/>
        </p:nvSpPr>
        <p:spPr>
          <a:xfrm>
            <a:off x="1848088" y="5595916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流程圖: 接點 25"/>
          <p:cNvSpPr/>
          <p:nvPr/>
        </p:nvSpPr>
        <p:spPr>
          <a:xfrm>
            <a:off x="2717582" y="5590550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流程圖: 接點 26"/>
          <p:cNvSpPr/>
          <p:nvPr/>
        </p:nvSpPr>
        <p:spPr>
          <a:xfrm>
            <a:off x="3581071" y="5602465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流程圖: 接點 27"/>
          <p:cNvSpPr/>
          <p:nvPr/>
        </p:nvSpPr>
        <p:spPr>
          <a:xfrm>
            <a:off x="4450565" y="5597099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流程圖: 接點 28"/>
          <p:cNvSpPr/>
          <p:nvPr/>
        </p:nvSpPr>
        <p:spPr>
          <a:xfrm>
            <a:off x="5308781" y="5607831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流程圖: 接點 29"/>
          <p:cNvSpPr/>
          <p:nvPr/>
        </p:nvSpPr>
        <p:spPr>
          <a:xfrm>
            <a:off x="6178275" y="5602465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流程圖: 接點 30"/>
          <p:cNvSpPr/>
          <p:nvPr/>
        </p:nvSpPr>
        <p:spPr>
          <a:xfrm>
            <a:off x="7047769" y="5602465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流程圖: 接點 31"/>
          <p:cNvSpPr/>
          <p:nvPr/>
        </p:nvSpPr>
        <p:spPr>
          <a:xfrm>
            <a:off x="7917263" y="5597099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流程圖: 接點 35"/>
          <p:cNvSpPr/>
          <p:nvPr/>
        </p:nvSpPr>
        <p:spPr>
          <a:xfrm>
            <a:off x="966442" y="5589325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57828" y="5888302"/>
            <a:ext cx="214033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samples</a:t>
            </a:r>
            <a:endParaRPr lang="zh-TW" altLang="en-US" sz="2400" dirty="0" err="1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>
            <a:off x="2440837" y="3438144"/>
            <a:ext cx="2867944" cy="205949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6872573" y="3801549"/>
            <a:ext cx="1169166" cy="1696091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形向右箭號 40"/>
          <p:cNvSpPr/>
          <p:nvPr/>
        </p:nvSpPr>
        <p:spPr>
          <a:xfrm rot="16200000">
            <a:off x="5978014" y="5383231"/>
            <a:ext cx="329609" cy="1308075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116563" y="4798763"/>
            <a:ext cx="3898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b="1" i="1" dirty="0" smtClean="0">
                <a:solidFill>
                  <a:srgbClr val="EC61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400" b="1" i="1" dirty="0" err="1" smtClean="0">
              <a:solidFill>
                <a:srgbClr val="EC61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616472" y="5988250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400" b="1" i="1" baseline="-25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400" b="1" i="1" baseline="-25000" dirty="0" err="1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5137423" y="5399937"/>
            <a:ext cx="515503" cy="498788"/>
            <a:chOff x="7626437" y="2098785"/>
            <a:chExt cx="880287" cy="851744"/>
          </a:xfrm>
        </p:grpSpPr>
        <p:sp>
          <p:nvSpPr>
            <p:cNvPr id="49" name="弧形 48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弧形 49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4" name="Picture 4" descr="camera, nikon, photograph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58" y="3123443"/>
            <a:ext cx="715230" cy="7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6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8571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</a:t>
            </a:r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Dual-matrix Representation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transport of light-surface-camera as two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matrices: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17167" y="3655919"/>
            <a:ext cx="228600" cy="228600"/>
          </a:xfrm>
          <a:prstGeom prst="ellipse">
            <a:avLst/>
          </a:prstGeom>
          <a:solidFill>
            <a:srgbClr val="FFCC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流程圖: 接點 44"/>
          <p:cNvSpPr/>
          <p:nvPr/>
        </p:nvSpPr>
        <p:spPr>
          <a:xfrm>
            <a:off x="3053683" y="5197405"/>
            <a:ext cx="180000" cy="1800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流程圖: 接點 45"/>
          <p:cNvSpPr/>
          <p:nvPr/>
        </p:nvSpPr>
        <p:spPr>
          <a:xfrm>
            <a:off x="1812003" y="5197405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線單箭頭接點 46"/>
          <p:cNvCxnSpPr>
            <a:endCxn id="46" idx="1"/>
          </p:cNvCxnSpPr>
          <p:nvPr/>
        </p:nvCxnSpPr>
        <p:spPr>
          <a:xfrm>
            <a:off x="845767" y="3884519"/>
            <a:ext cx="992596" cy="133924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688253" y="4195239"/>
            <a:ext cx="3722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b="1" i="1" dirty="0" smtClean="0">
                <a:solidFill>
                  <a:srgbClr val="EC61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TW" altLang="en-US" sz="2400" b="1" i="1" dirty="0" err="1" smtClean="0">
              <a:solidFill>
                <a:srgbClr val="EC61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弧形向右箭號 48"/>
          <p:cNvSpPr/>
          <p:nvPr/>
        </p:nvSpPr>
        <p:spPr>
          <a:xfrm rot="16200000">
            <a:off x="2381383" y="4962108"/>
            <a:ext cx="329609" cy="1308075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3019841" y="5622337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400" b="1" i="1" baseline="-25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sz="2400" b="1" i="1" baseline="-25000" dirty="0" err="1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66623" y="3150496"/>
            <a:ext cx="88678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VPLs</a:t>
            </a:r>
            <a:endParaRPr lang="zh-TW" altLang="en-US" sz="2400" dirty="0" err="1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2730498" y="4322012"/>
            <a:ext cx="107112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lang="zh-TW" altLang="en-US" sz="2400" dirty="0" err="1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96547" y="5140668"/>
            <a:ext cx="107273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</a:p>
          <a:p>
            <a:pPr algn="ctr"/>
            <a:r>
              <a:rPr lang="en-US" altLang="zh-TW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lang="zh-TW" altLang="en-US" sz="2400" dirty="0" err="1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56" y="2510890"/>
            <a:ext cx="2062654" cy="1546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99" y="2574898"/>
            <a:ext cx="3888000" cy="15552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99" y="4464436"/>
            <a:ext cx="3888000" cy="1555200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4767380" y="4042351"/>
            <a:ext cx="311174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Light-to-Surface matrix</a:t>
            </a:r>
            <a:endParaRPr lang="zh-TW" alt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591145" y="5973641"/>
            <a:ext cx="33965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Surface-to-Camera matrix</a:t>
            </a:r>
            <a:endParaRPr lang="zh-TW" alt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單箭頭接點 56"/>
          <p:cNvCxnSpPr/>
          <p:nvPr/>
        </p:nvCxnSpPr>
        <p:spPr>
          <a:xfrm>
            <a:off x="4591145" y="2726883"/>
            <a:ext cx="339650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4591145" y="2709387"/>
            <a:ext cx="14093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samples</a:t>
            </a:r>
            <a:endParaRPr lang="zh-TW" altLang="en-US" dirty="0" err="1" smtClean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4591145" y="4656904"/>
            <a:ext cx="339650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4591145" y="4662994"/>
            <a:ext cx="16530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samples</a:t>
            </a:r>
            <a:endParaRPr lang="zh-TW" altLang="en-US" dirty="0" err="1" smtClean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60"/>
          <p:cNvCxnSpPr/>
          <p:nvPr/>
        </p:nvCxnSpPr>
        <p:spPr>
          <a:xfrm>
            <a:off x="8110525" y="2709387"/>
            <a:ext cx="0" cy="1332966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8110525" y="4640675"/>
            <a:ext cx="0" cy="1332966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6457950" y="3618583"/>
            <a:ext cx="169148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samples</a:t>
            </a:r>
            <a:endParaRPr lang="zh-TW" altLang="en-US" dirty="0" err="1" smtClean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6437370" y="5556167"/>
            <a:ext cx="16530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samples</a:t>
            </a:r>
            <a:endParaRPr lang="zh-TW" altLang="en-US" dirty="0" err="1" smtClean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246456" y="2482184"/>
            <a:ext cx="4074584" cy="3953122"/>
          </a:xfrm>
          <a:prstGeom prst="rect">
            <a:avLst/>
          </a:prstGeom>
          <a:noFill/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08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573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Flowchart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577783" y="3432320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71722" y="5659347"/>
            <a:ext cx="112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2402765" y="3432319"/>
            <a:ext cx="11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3115" y="2021813"/>
            <a:ext cx="1474134" cy="14741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945256" y="240682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03115" y="4253626"/>
            <a:ext cx="1474134" cy="14741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945256" y="463863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2222903" y="2021813"/>
            <a:ext cx="1474134" cy="1474134"/>
            <a:chOff x="1755449" y="355600"/>
            <a:chExt cx="1224280" cy="1224280"/>
          </a:xfrm>
        </p:grpSpPr>
        <p:sp>
          <p:nvSpPr>
            <p:cNvPr id="65" name="矩形 64"/>
            <p:cNvSpPr/>
            <p:nvPr/>
          </p:nvSpPr>
          <p:spPr>
            <a:xfrm>
              <a:off x="1755449" y="355600"/>
              <a:ext cx="1224280" cy="1224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/>
            <p:nvPr/>
          </p:nvCxnSpPr>
          <p:spPr>
            <a:xfrm>
              <a:off x="1755449" y="584200"/>
              <a:ext cx="1224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/>
            <p:nvPr/>
          </p:nvCxnSpPr>
          <p:spPr>
            <a:xfrm>
              <a:off x="1755449" y="821959"/>
              <a:ext cx="1224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>
              <a:off x="1755449" y="1068070"/>
              <a:ext cx="1224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/>
            <p:nvPr/>
          </p:nvCxnSpPr>
          <p:spPr>
            <a:xfrm>
              <a:off x="1755449" y="1328453"/>
              <a:ext cx="1224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1996440" y="355600"/>
              <a:ext cx="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>
              <a:off x="2348865" y="355600"/>
              <a:ext cx="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2745105" y="355600"/>
              <a:ext cx="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2190750" y="584920"/>
              <a:ext cx="0" cy="2370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2394585" y="584200"/>
              <a:ext cx="0" cy="237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>
              <a:off x="2684145" y="584200"/>
              <a:ext cx="0" cy="237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1930783" y="821959"/>
              <a:ext cx="0" cy="243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2229485" y="821959"/>
              <a:ext cx="0" cy="243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>
              <a:off x="2778760" y="821959"/>
              <a:ext cx="0" cy="243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>
              <a:off x="2098040" y="1068070"/>
              <a:ext cx="0" cy="2603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/>
            <p:nvPr/>
          </p:nvCxnSpPr>
          <p:spPr>
            <a:xfrm>
              <a:off x="2434590" y="1068070"/>
              <a:ext cx="0" cy="2603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>
              <a:off x="2635250" y="1068070"/>
              <a:ext cx="0" cy="2603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1996440" y="1328453"/>
              <a:ext cx="0" cy="25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2375209" y="1328452"/>
              <a:ext cx="0" cy="25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2824480" y="1328452"/>
              <a:ext cx="0" cy="25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文字方塊 84"/>
          <p:cNvSpPr txBox="1"/>
          <p:nvPr/>
        </p:nvSpPr>
        <p:spPr>
          <a:xfrm>
            <a:off x="2396353" y="5659345"/>
            <a:ext cx="1127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192649" y="3432319"/>
            <a:ext cx="11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sampled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222903" y="4253625"/>
            <a:ext cx="1481015" cy="1474134"/>
            <a:chOff x="2222903" y="4101225"/>
            <a:chExt cx="1481015" cy="1474134"/>
          </a:xfrm>
        </p:grpSpPr>
        <p:sp>
          <p:nvSpPr>
            <p:cNvPr id="87" name="矩形 86"/>
            <p:cNvSpPr/>
            <p:nvPr/>
          </p:nvSpPr>
          <p:spPr>
            <a:xfrm>
              <a:off x="2222903" y="4101225"/>
              <a:ext cx="1474134" cy="14741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直線接點 87"/>
            <p:cNvCxnSpPr/>
            <p:nvPr/>
          </p:nvCxnSpPr>
          <p:spPr>
            <a:xfrm>
              <a:off x="2513076" y="4101225"/>
              <a:ext cx="0" cy="147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>
              <a:off x="2798270" y="4101225"/>
              <a:ext cx="0" cy="147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3067795" y="4101225"/>
              <a:ext cx="0" cy="147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/>
            <p:nvPr/>
          </p:nvCxnSpPr>
          <p:spPr>
            <a:xfrm>
              <a:off x="3414530" y="4101225"/>
              <a:ext cx="0" cy="147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2227490" y="4397622"/>
              <a:ext cx="14741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>
              <a:off x="2229784" y="4706517"/>
              <a:ext cx="14741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>
              <a:off x="2224432" y="5016942"/>
              <a:ext cx="14741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/>
            <p:cNvCxnSpPr/>
            <p:nvPr/>
          </p:nvCxnSpPr>
          <p:spPr>
            <a:xfrm>
              <a:off x="2222903" y="5356421"/>
              <a:ext cx="14741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向右箭號 95"/>
          <p:cNvSpPr/>
          <p:nvPr/>
        </p:nvSpPr>
        <p:spPr>
          <a:xfrm>
            <a:off x="1879601" y="2758879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向右箭號 96"/>
          <p:cNvSpPr/>
          <p:nvPr/>
        </p:nvSpPr>
        <p:spPr>
          <a:xfrm>
            <a:off x="3697801" y="2759012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向右箭號 97"/>
          <p:cNvSpPr/>
          <p:nvPr/>
        </p:nvSpPr>
        <p:spPr>
          <a:xfrm>
            <a:off x="1877248" y="4917157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向右箭號 98"/>
          <p:cNvSpPr/>
          <p:nvPr/>
        </p:nvSpPr>
        <p:spPr>
          <a:xfrm>
            <a:off x="3695507" y="4917290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4216139" y="5659345"/>
            <a:ext cx="1127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sampled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向右箭號 100"/>
          <p:cNvSpPr/>
          <p:nvPr/>
        </p:nvSpPr>
        <p:spPr>
          <a:xfrm>
            <a:off x="5516414" y="4918852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向右箭號 101"/>
          <p:cNvSpPr/>
          <p:nvPr/>
        </p:nvSpPr>
        <p:spPr>
          <a:xfrm>
            <a:off x="5520945" y="2758879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047834" y="2021812"/>
            <a:ext cx="1475956" cy="1474134"/>
            <a:chOff x="4047834" y="1869412"/>
            <a:chExt cx="1475956" cy="1474134"/>
          </a:xfrm>
        </p:grpSpPr>
        <p:sp>
          <p:nvSpPr>
            <p:cNvPr id="28" name="矩形 27"/>
            <p:cNvSpPr/>
            <p:nvPr/>
          </p:nvSpPr>
          <p:spPr>
            <a:xfrm>
              <a:off x="4052947" y="3114920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055793" y="3247712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67287" y="3046962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536771" y="3046962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136951" y="3048407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050791" y="2793502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053636" y="2926294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197023" y="2729887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704481" y="2729887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971333" y="2733004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351325" y="2729887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050750" y="2508564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053595" y="2641357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102273" y="2435639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480772" y="2434126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074438" y="2434183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417141" y="2434126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055281" y="2201836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058126" y="2334629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316144" y="2151084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649617" y="2151084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924078" y="2147300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306030" y="2146598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050750" y="1930607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053595" y="2042947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179867" y="1875213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492697" y="1873693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979235" y="1875613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360965" y="1873693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群組 102"/>
            <p:cNvGrpSpPr/>
            <p:nvPr/>
          </p:nvGrpSpPr>
          <p:grpSpPr>
            <a:xfrm>
              <a:off x="4047834" y="1869412"/>
              <a:ext cx="1474134" cy="1474134"/>
              <a:chOff x="1755449" y="355600"/>
              <a:chExt cx="1224280" cy="1224280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1755449" y="355600"/>
                <a:ext cx="1224280" cy="12242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>
                <a:off x="1755449" y="584200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/>
              <p:nvPr/>
            </p:nvCxnSpPr>
            <p:spPr>
              <a:xfrm>
                <a:off x="1755449" y="821959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/>
              <p:nvPr/>
            </p:nvCxnSpPr>
            <p:spPr>
              <a:xfrm>
                <a:off x="1755449" y="1068070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/>
              <p:cNvCxnSpPr/>
              <p:nvPr/>
            </p:nvCxnSpPr>
            <p:spPr>
              <a:xfrm>
                <a:off x="1755449" y="1328453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/>
              <p:nvPr/>
            </p:nvCxnSpPr>
            <p:spPr>
              <a:xfrm>
                <a:off x="1996440" y="355600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/>
              <p:cNvCxnSpPr/>
              <p:nvPr/>
            </p:nvCxnSpPr>
            <p:spPr>
              <a:xfrm>
                <a:off x="2348865" y="355600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/>
              <p:nvPr/>
            </p:nvCxnSpPr>
            <p:spPr>
              <a:xfrm>
                <a:off x="2745105" y="355600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/>
              <p:cNvCxnSpPr/>
              <p:nvPr/>
            </p:nvCxnSpPr>
            <p:spPr>
              <a:xfrm>
                <a:off x="2190750" y="584920"/>
                <a:ext cx="0" cy="2370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/>
              <p:cNvCxnSpPr/>
              <p:nvPr/>
            </p:nvCxnSpPr>
            <p:spPr>
              <a:xfrm>
                <a:off x="2394585" y="584200"/>
                <a:ext cx="0" cy="2377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/>
              <p:cNvCxnSpPr/>
              <p:nvPr/>
            </p:nvCxnSpPr>
            <p:spPr>
              <a:xfrm>
                <a:off x="2684145" y="584200"/>
                <a:ext cx="0" cy="2377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/>
              <p:nvPr/>
            </p:nvCxnSpPr>
            <p:spPr>
              <a:xfrm>
                <a:off x="1930783" y="821959"/>
                <a:ext cx="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/>
              <p:cNvCxnSpPr/>
              <p:nvPr/>
            </p:nvCxnSpPr>
            <p:spPr>
              <a:xfrm>
                <a:off x="2229485" y="821959"/>
                <a:ext cx="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/>
              <p:nvPr/>
            </p:nvCxnSpPr>
            <p:spPr>
              <a:xfrm>
                <a:off x="2778760" y="821959"/>
                <a:ext cx="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/>
              <p:cNvCxnSpPr/>
              <p:nvPr/>
            </p:nvCxnSpPr>
            <p:spPr>
              <a:xfrm>
                <a:off x="2098040" y="1068070"/>
                <a:ext cx="0" cy="2603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/>
              <p:cNvCxnSpPr/>
              <p:nvPr/>
            </p:nvCxnSpPr>
            <p:spPr>
              <a:xfrm>
                <a:off x="2434590" y="1068070"/>
                <a:ext cx="0" cy="2603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/>
              <p:cNvCxnSpPr/>
              <p:nvPr/>
            </p:nvCxnSpPr>
            <p:spPr>
              <a:xfrm>
                <a:off x="2635250" y="1068070"/>
                <a:ext cx="0" cy="2603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/>
              <p:cNvCxnSpPr/>
              <p:nvPr/>
            </p:nvCxnSpPr>
            <p:spPr>
              <a:xfrm>
                <a:off x="1996440" y="1328453"/>
                <a:ext cx="0" cy="2514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/>
              <p:cNvCxnSpPr/>
              <p:nvPr/>
            </p:nvCxnSpPr>
            <p:spPr>
              <a:xfrm>
                <a:off x="2375209" y="1328452"/>
                <a:ext cx="0" cy="2514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>
              <a:xfrm>
                <a:off x="2824480" y="1328452"/>
                <a:ext cx="0" cy="2514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矩形 123"/>
            <p:cNvSpPr/>
            <p:nvPr/>
          </p:nvSpPr>
          <p:spPr>
            <a:xfrm>
              <a:off x="5433972" y="3046962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4179867" y="1930378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4491714" y="192797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4179867" y="204204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4491714" y="204398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4979235" y="193068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4979235" y="204304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5360965" y="2042607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5359761" y="193068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4316144" y="2200646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316144" y="233424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649617" y="220273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4649617" y="233395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4924078" y="220196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4924078" y="233395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5306623" y="220273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5306623" y="233424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4102694" y="2507797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4103958" y="264097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4481397" y="251018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4481615" y="264399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5074438" y="2509661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5417141" y="250819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5074438" y="264135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5417141" y="264097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4197058" y="279422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4196245" y="2923371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4704293" y="292629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4704293" y="279350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4972044" y="292576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5351325" y="292576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5351172" y="2793798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4971857" y="2792967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4166007" y="311492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4166007" y="324871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4535441" y="3113698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4536571" y="3245648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矩形 160"/>
            <p:cNvSpPr/>
            <p:nvPr/>
          </p:nvSpPr>
          <p:spPr>
            <a:xfrm>
              <a:off x="5137126" y="311454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矩形 161"/>
            <p:cNvSpPr/>
            <p:nvPr/>
          </p:nvSpPr>
          <p:spPr>
            <a:xfrm>
              <a:off x="5138281" y="324913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>
              <a:off x="5432945" y="311425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5432945" y="324794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6091018" y="2021812"/>
            <a:ext cx="89757" cy="1474134"/>
            <a:chOff x="6091018" y="1869412"/>
            <a:chExt cx="89757" cy="1474134"/>
          </a:xfrm>
        </p:grpSpPr>
        <p:cxnSp>
          <p:nvCxnSpPr>
            <p:cNvPr id="165" name="直線接點 164"/>
            <p:cNvCxnSpPr/>
            <p:nvPr/>
          </p:nvCxnSpPr>
          <p:spPr>
            <a:xfrm>
              <a:off x="6091093" y="2144665"/>
              <a:ext cx="866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 165"/>
            <p:cNvCxnSpPr/>
            <p:nvPr/>
          </p:nvCxnSpPr>
          <p:spPr>
            <a:xfrm>
              <a:off x="6091093" y="2430947"/>
              <a:ext cx="866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/>
            <p:cNvCxnSpPr/>
            <p:nvPr/>
          </p:nvCxnSpPr>
          <p:spPr>
            <a:xfrm>
              <a:off x="6091093" y="2727285"/>
              <a:ext cx="866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 167"/>
            <p:cNvCxnSpPr/>
            <p:nvPr/>
          </p:nvCxnSpPr>
          <p:spPr>
            <a:xfrm>
              <a:off x="6091093" y="3040807"/>
              <a:ext cx="866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矩形 168"/>
            <p:cNvSpPr/>
            <p:nvPr/>
          </p:nvSpPr>
          <p:spPr>
            <a:xfrm>
              <a:off x="6094081" y="1928389"/>
              <a:ext cx="86694" cy="4334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6093957" y="2042045"/>
              <a:ext cx="86694" cy="4334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6092214" y="2202730"/>
              <a:ext cx="86694" cy="43347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092346" y="2333954"/>
              <a:ext cx="86694" cy="43347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6092214" y="2507797"/>
              <a:ext cx="86694" cy="4334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6091018" y="2638851"/>
              <a:ext cx="86694" cy="43347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093957" y="2788907"/>
              <a:ext cx="86694" cy="43347"/>
            </a:xfrm>
            <a:prstGeom prst="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6093957" y="2923371"/>
              <a:ext cx="86694" cy="43347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6093957" y="3114250"/>
              <a:ext cx="86694" cy="43347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6093957" y="3246412"/>
              <a:ext cx="86694" cy="4334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6091093" y="1869412"/>
              <a:ext cx="86694" cy="14741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920519" y="4920640"/>
            <a:ext cx="1474134" cy="97313"/>
            <a:chOff x="5920519" y="4768240"/>
            <a:chExt cx="1474134" cy="97313"/>
          </a:xfrm>
        </p:grpSpPr>
        <p:sp>
          <p:nvSpPr>
            <p:cNvPr id="9" name="矩形 8"/>
            <p:cNvSpPr/>
            <p:nvPr/>
          </p:nvSpPr>
          <p:spPr>
            <a:xfrm>
              <a:off x="7116303" y="4775386"/>
              <a:ext cx="272996" cy="8280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500672" y="4775385"/>
              <a:ext cx="264913" cy="800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923484" y="4779131"/>
              <a:ext cx="284257" cy="79637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767533" y="4768240"/>
              <a:ext cx="344612" cy="97313"/>
            </a:xfrm>
            <a:prstGeom prst="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209732" y="4770631"/>
              <a:ext cx="284257" cy="89397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群組 188"/>
            <p:cNvGrpSpPr/>
            <p:nvPr/>
          </p:nvGrpSpPr>
          <p:grpSpPr>
            <a:xfrm>
              <a:off x="5920519" y="4771304"/>
              <a:ext cx="1474134" cy="86694"/>
              <a:chOff x="4778703" y="2630636"/>
              <a:chExt cx="1224280" cy="72000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4778703" y="2630636"/>
                <a:ext cx="1224280" cy="72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1" name="直線接點 190"/>
              <p:cNvCxnSpPr/>
              <p:nvPr/>
            </p:nvCxnSpPr>
            <p:spPr>
              <a:xfrm>
                <a:off x="5019694" y="263063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接點 191"/>
              <p:cNvCxnSpPr/>
              <p:nvPr/>
            </p:nvCxnSpPr>
            <p:spPr>
              <a:xfrm>
                <a:off x="5256550" y="263063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接點 192"/>
              <p:cNvCxnSpPr/>
              <p:nvPr/>
            </p:nvCxnSpPr>
            <p:spPr>
              <a:xfrm>
                <a:off x="5480393" y="263063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接點 193"/>
              <p:cNvCxnSpPr/>
              <p:nvPr/>
            </p:nvCxnSpPr>
            <p:spPr>
              <a:xfrm>
                <a:off x="5768359" y="2630636"/>
                <a:ext cx="0" cy="7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5" name="乘號 194"/>
          <p:cNvSpPr/>
          <p:nvPr/>
        </p:nvSpPr>
        <p:spPr>
          <a:xfrm>
            <a:off x="7573937" y="3520460"/>
            <a:ext cx="527834" cy="527834"/>
          </a:xfrm>
          <a:prstGeom prst="mathMultiply">
            <a:avLst>
              <a:gd name="adj1" fmla="val 961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 rot="10800000">
            <a:off x="7463124" y="2773368"/>
            <a:ext cx="390123" cy="550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矩形 196"/>
          <p:cNvSpPr/>
          <p:nvPr/>
        </p:nvSpPr>
        <p:spPr>
          <a:xfrm rot="10800000" flipH="1">
            <a:off x="7461634" y="4933825"/>
            <a:ext cx="390123" cy="550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向右箭號 197"/>
          <p:cNvSpPr/>
          <p:nvPr/>
        </p:nvSpPr>
        <p:spPr>
          <a:xfrm rot="16200000" flipV="1">
            <a:off x="7368827" y="4470585"/>
            <a:ext cx="936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向右箭號 199"/>
          <p:cNvSpPr/>
          <p:nvPr/>
        </p:nvSpPr>
        <p:spPr>
          <a:xfrm rot="5400000">
            <a:off x="7451596" y="3118517"/>
            <a:ext cx="770462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向右箭號 200"/>
          <p:cNvSpPr/>
          <p:nvPr/>
        </p:nvSpPr>
        <p:spPr>
          <a:xfrm>
            <a:off x="6486331" y="2751730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字方塊 207"/>
          <p:cNvSpPr txBox="1"/>
          <p:nvPr/>
        </p:nvSpPr>
        <p:spPr>
          <a:xfrm>
            <a:off x="6210402" y="4988875"/>
            <a:ext cx="1101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max.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BSSRDF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文字方塊 208"/>
          <p:cNvSpPr txBox="1"/>
          <p:nvPr/>
        </p:nvSpPr>
        <p:spPr>
          <a:xfrm>
            <a:off x="6102442" y="3406862"/>
            <a:ext cx="1176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max.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irradiance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042282" y="4253625"/>
            <a:ext cx="1481015" cy="1474134"/>
            <a:chOff x="4042282" y="4101225"/>
            <a:chExt cx="1481015" cy="1474134"/>
          </a:xfrm>
        </p:grpSpPr>
        <p:sp>
          <p:nvSpPr>
            <p:cNvPr id="18" name="矩形 17"/>
            <p:cNvSpPr/>
            <p:nvPr/>
          </p:nvSpPr>
          <p:spPr>
            <a:xfrm>
              <a:off x="4621100" y="5365207"/>
              <a:ext cx="264545" cy="2101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047138" y="5360175"/>
              <a:ext cx="282899" cy="21518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242743" y="5019497"/>
              <a:ext cx="273671" cy="33569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339409" y="5024276"/>
              <a:ext cx="276710" cy="33092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96548" y="4709338"/>
              <a:ext cx="337360" cy="30594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621888" y="4710999"/>
              <a:ext cx="266816" cy="30594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239985" y="4400862"/>
              <a:ext cx="276430" cy="30671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33601" y="4403776"/>
              <a:ext cx="282899" cy="30722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894169" y="4106964"/>
              <a:ext cx="339739" cy="28377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049556" y="4106965"/>
              <a:ext cx="282899" cy="28601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4042282" y="4101225"/>
              <a:ext cx="1474134" cy="14741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1" name="直線接點 180"/>
            <p:cNvCxnSpPr/>
            <p:nvPr/>
          </p:nvCxnSpPr>
          <p:spPr>
            <a:xfrm>
              <a:off x="4332455" y="4101225"/>
              <a:ext cx="0" cy="147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>
              <a:off x="4617649" y="4101225"/>
              <a:ext cx="0" cy="147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接點 182"/>
            <p:cNvCxnSpPr/>
            <p:nvPr/>
          </p:nvCxnSpPr>
          <p:spPr>
            <a:xfrm>
              <a:off x="4887174" y="4101225"/>
              <a:ext cx="0" cy="147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/>
            <p:nvPr/>
          </p:nvCxnSpPr>
          <p:spPr>
            <a:xfrm>
              <a:off x="5233909" y="4101225"/>
              <a:ext cx="0" cy="14741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接點 184"/>
            <p:cNvCxnSpPr/>
            <p:nvPr/>
          </p:nvCxnSpPr>
          <p:spPr>
            <a:xfrm>
              <a:off x="4046869" y="4397622"/>
              <a:ext cx="14741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接點 185"/>
            <p:cNvCxnSpPr/>
            <p:nvPr/>
          </p:nvCxnSpPr>
          <p:spPr>
            <a:xfrm>
              <a:off x="4049163" y="4706517"/>
              <a:ext cx="14741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/>
            <p:nvPr/>
          </p:nvCxnSpPr>
          <p:spPr>
            <a:xfrm>
              <a:off x="4043811" y="5016942"/>
              <a:ext cx="14741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接點 187"/>
            <p:cNvCxnSpPr/>
            <p:nvPr/>
          </p:nvCxnSpPr>
          <p:spPr>
            <a:xfrm>
              <a:off x="4042282" y="5356421"/>
              <a:ext cx="14741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矩形 301"/>
            <p:cNvSpPr/>
            <p:nvPr/>
          </p:nvSpPr>
          <p:spPr>
            <a:xfrm>
              <a:off x="4103495" y="416309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矩形 302"/>
            <p:cNvSpPr/>
            <p:nvPr/>
          </p:nvSpPr>
          <p:spPr>
            <a:xfrm>
              <a:off x="5144387" y="425496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4387130" y="4575281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5329997" y="4532548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矩形 305"/>
            <p:cNvSpPr/>
            <p:nvPr/>
          </p:nvSpPr>
          <p:spPr>
            <a:xfrm>
              <a:off x="4811086" y="4931661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矩形 306"/>
            <p:cNvSpPr/>
            <p:nvPr/>
          </p:nvSpPr>
          <p:spPr>
            <a:xfrm>
              <a:off x="4999310" y="4756011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矩形 307"/>
            <p:cNvSpPr/>
            <p:nvPr/>
          </p:nvSpPr>
          <p:spPr>
            <a:xfrm>
              <a:off x="4539946" y="526846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9" name="矩形 308"/>
            <p:cNvSpPr/>
            <p:nvPr/>
          </p:nvSpPr>
          <p:spPr>
            <a:xfrm>
              <a:off x="4219266" y="549841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0" name="矩形 309"/>
            <p:cNvSpPr/>
            <p:nvPr/>
          </p:nvSpPr>
          <p:spPr>
            <a:xfrm>
              <a:off x="4778930" y="545481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1" name="矩形 310"/>
            <p:cNvSpPr/>
            <p:nvPr/>
          </p:nvSpPr>
          <p:spPr>
            <a:xfrm>
              <a:off x="5443731" y="527996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7093463" y="2020313"/>
            <a:ext cx="90294" cy="1475633"/>
            <a:chOff x="7093463" y="1867913"/>
            <a:chExt cx="90294" cy="1475633"/>
          </a:xfrm>
        </p:grpSpPr>
        <p:sp>
          <p:nvSpPr>
            <p:cNvPr id="312" name="矩形 311"/>
            <p:cNvSpPr/>
            <p:nvPr/>
          </p:nvSpPr>
          <p:spPr>
            <a:xfrm>
              <a:off x="7098977" y="1867913"/>
              <a:ext cx="78559" cy="269589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矩形 312"/>
            <p:cNvSpPr/>
            <p:nvPr/>
          </p:nvSpPr>
          <p:spPr>
            <a:xfrm>
              <a:off x="7098977" y="2146564"/>
              <a:ext cx="78559" cy="288647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4" name="矩形 313"/>
            <p:cNvSpPr/>
            <p:nvPr/>
          </p:nvSpPr>
          <p:spPr>
            <a:xfrm>
              <a:off x="7098977" y="2436802"/>
              <a:ext cx="78559" cy="288647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7099469" y="2730144"/>
              <a:ext cx="78067" cy="303108"/>
            </a:xfrm>
            <a:prstGeom prst="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7093463" y="3049099"/>
              <a:ext cx="90294" cy="289053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7" name="群組 316"/>
            <p:cNvGrpSpPr/>
            <p:nvPr/>
          </p:nvGrpSpPr>
          <p:grpSpPr>
            <a:xfrm>
              <a:off x="7094909" y="1869412"/>
              <a:ext cx="86694" cy="1474134"/>
              <a:chOff x="5754044" y="355599"/>
              <a:chExt cx="72000" cy="1224280"/>
            </a:xfrm>
          </p:grpSpPr>
          <p:cxnSp>
            <p:nvCxnSpPr>
              <p:cNvPr id="318" name="直線接點 317"/>
              <p:cNvCxnSpPr/>
              <p:nvPr/>
            </p:nvCxnSpPr>
            <p:spPr>
              <a:xfrm>
                <a:off x="5754044" y="584199"/>
                <a:ext cx="72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線接點 318"/>
              <p:cNvCxnSpPr/>
              <p:nvPr/>
            </p:nvCxnSpPr>
            <p:spPr>
              <a:xfrm>
                <a:off x="5754044" y="821958"/>
                <a:ext cx="72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線接點 319"/>
              <p:cNvCxnSpPr/>
              <p:nvPr/>
            </p:nvCxnSpPr>
            <p:spPr>
              <a:xfrm>
                <a:off x="5754044" y="1068069"/>
                <a:ext cx="72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線接點 320"/>
              <p:cNvCxnSpPr/>
              <p:nvPr/>
            </p:nvCxnSpPr>
            <p:spPr>
              <a:xfrm>
                <a:off x="5754044" y="1328452"/>
                <a:ext cx="72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矩形 321"/>
              <p:cNvSpPr/>
              <p:nvPr/>
            </p:nvSpPr>
            <p:spPr>
              <a:xfrm>
                <a:off x="5754044" y="355599"/>
                <a:ext cx="72000" cy="12242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71" name="矩形 370"/>
          <p:cNvSpPr/>
          <p:nvPr/>
        </p:nvSpPr>
        <p:spPr>
          <a:xfrm>
            <a:off x="284547" y="1896576"/>
            <a:ext cx="8518815" cy="4411007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文字方塊 373"/>
          <p:cNvSpPr txBox="1"/>
          <p:nvPr/>
        </p:nvSpPr>
        <p:spPr>
          <a:xfrm>
            <a:off x="7771186" y="5748057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 I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8245033" y="3748377"/>
            <a:ext cx="72000" cy="72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橢圓 375"/>
          <p:cNvSpPr/>
          <p:nvPr/>
        </p:nvSpPr>
        <p:spPr>
          <a:xfrm>
            <a:off x="8378181" y="3748377"/>
            <a:ext cx="72000" cy="72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橢圓 376"/>
          <p:cNvSpPr/>
          <p:nvPr/>
        </p:nvSpPr>
        <p:spPr>
          <a:xfrm>
            <a:off x="8505798" y="3748377"/>
            <a:ext cx="72000" cy="72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文字方塊 226"/>
          <p:cNvSpPr txBox="1"/>
          <p:nvPr/>
        </p:nvSpPr>
        <p:spPr>
          <a:xfrm>
            <a:off x="983049" y="194370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文字方塊 227"/>
          <p:cNvSpPr txBox="1"/>
          <p:nvPr/>
        </p:nvSpPr>
        <p:spPr>
          <a:xfrm>
            <a:off x="356435" y="25424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文字方塊 230"/>
          <p:cNvSpPr txBox="1"/>
          <p:nvPr/>
        </p:nvSpPr>
        <p:spPr>
          <a:xfrm>
            <a:off x="996196" y="41955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文字方塊 231"/>
          <p:cNvSpPr txBox="1"/>
          <p:nvPr/>
        </p:nvSpPr>
        <p:spPr>
          <a:xfrm>
            <a:off x="350346" y="4794197"/>
            <a:ext cx="33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233" name="Picture 4" descr="http://latex.codecogs.com/png.latex?%5Cdpi%7B300%7D%20%5Cleft%20%5C%7C%20L_%7BC%7D%5E%7Btrue%7D-L_%7BC%7D%5E%7Best%7D%20%5Cright%20%5C%7C%20%5Cleq%20R_%7Bd%7D%5E%7B%28ub%29%7DE_%7BC%7D%5E%7B%28max%29%7D%5Cleft%20%5B%20%5Csum_%7Bj%20%5Cin%20C%7DA_%7Bj%7D%20%5Cright%20%5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6"/>
          <a:stretch/>
        </p:blipFill>
        <p:spPr bwMode="auto">
          <a:xfrm>
            <a:off x="6299200" y="1113470"/>
            <a:ext cx="2170518" cy="76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文字方塊 233"/>
          <p:cNvSpPr txBox="1"/>
          <p:nvPr/>
        </p:nvSpPr>
        <p:spPr>
          <a:xfrm>
            <a:off x="1445178" y="1227776"/>
            <a:ext cx="486710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max. contribution of a surface cluster:</a:t>
            </a:r>
          </a:p>
        </p:txBody>
      </p:sp>
      <p:sp>
        <p:nvSpPr>
          <p:cNvPr id="2" name="矩形 1"/>
          <p:cNvSpPr/>
          <p:nvPr/>
        </p:nvSpPr>
        <p:spPr>
          <a:xfrm>
            <a:off x="6833106" y="1270656"/>
            <a:ext cx="691643" cy="38266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5" name="矩形 234"/>
          <p:cNvSpPr/>
          <p:nvPr/>
        </p:nvSpPr>
        <p:spPr>
          <a:xfrm>
            <a:off x="6312280" y="1268490"/>
            <a:ext cx="513728" cy="38266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41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 animBg="1"/>
      <p:bldP spid="61" grpId="0"/>
      <p:bldP spid="62" grpId="0" animBg="1"/>
      <p:bldP spid="63" grpId="0"/>
      <p:bldP spid="85" grpId="0"/>
      <p:bldP spid="86" grpId="0"/>
      <p:bldP spid="96" grpId="0" animBg="1"/>
      <p:bldP spid="97" grpId="0" animBg="1"/>
      <p:bldP spid="98" grpId="0" animBg="1"/>
      <p:bldP spid="99" grpId="0" animBg="1"/>
      <p:bldP spid="100" grpId="0"/>
      <p:bldP spid="101" grpId="0" animBg="1"/>
      <p:bldP spid="102" grpId="0" animBg="1"/>
      <p:bldP spid="195" grpId="0" animBg="1"/>
      <p:bldP spid="196" grpId="0" animBg="1"/>
      <p:bldP spid="197" grpId="0" animBg="1"/>
      <p:bldP spid="198" grpId="0" animBg="1"/>
      <p:bldP spid="200" grpId="0" animBg="1"/>
      <p:bldP spid="201" grpId="0" animBg="1"/>
      <p:bldP spid="208" grpId="0"/>
      <p:bldP spid="209" grpId="0"/>
      <p:bldP spid="3" grpId="0" animBg="1"/>
      <p:bldP spid="376" grpId="0" animBg="1"/>
      <p:bldP spid="377" grpId="0" animBg="1"/>
      <p:bldP spid="227" grpId="0"/>
      <p:bldP spid="228" grpId="0"/>
      <p:bldP spid="231" grpId="0"/>
      <p:bldP spid="232" grpId="0"/>
      <p:bldP spid="2" grpId="0" animBg="1"/>
      <p:bldP spid="2" grpId="1" animBg="1"/>
      <p:bldP spid="235" grpId="0" animBg="1"/>
      <p:bldP spid="23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199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Flowchart (cont.)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矩形 375"/>
          <p:cNvSpPr/>
          <p:nvPr/>
        </p:nvSpPr>
        <p:spPr>
          <a:xfrm>
            <a:off x="6033986" y="4185161"/>
            <a:ext cx="79704" cy="30340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矩形 376"/>
          <p:cNvSpPr/>
          <p:nvPr/>
        </p:nvSpPr>
        <p:spPr>
          <a:xfrm>
            <a:off x="6033986" y="3576408"/>
            <a:ext cx="79704" cy="29518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" name="矩形 377"/>
          <p:cNvSpPr/>
          <p:nvPr/>
        </p:nvSpPr>
        <p:spPr>
          <a:xfrm>
            <a:off x="1552549" y="4900354"/>
            <a:ext cx="272996" cy="82807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矩形 378"/>
          <p:cNvSpPr/>
          <p:nvPr/>
        </p:nvSpPr>
        <p:spPr>
          <a:xfrm>
            <a:off x="936918" y="4900353"/>
            <a:ext cx="264913" cy="80055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矩形 379"/>
          <p:cNvSpPr/>
          <p:nvPr/>
        </p:nvSpPr>
        <p:spPr>
          <a:xfrm>
            <a:off x="359730" y="4904099"/>
            <a:ext cx="284257" cy="79637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" name="矩形 380"/>
          <p:cNvSpPr/>
          <p:nvPr/>
        </p:nvSpPr>
        <p:spPr>
          <a:xfrm>
            <a:off x="1203779" y="4893208"/>
            <a:ext cx="344612" cy="97313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矩形 381"/>
          <p:cNvSpPr/>
          <p:nvPr/>
        </p:nvSpPr>
        <p:spPr>
          <a:xfrm>
            <a:off x="645978" y="4895599"/>
            <a:ext cx="284257" cy="893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3" name="矩形 382"/>
          <p:cNvSpPr/>
          <p:nvPr/>
        </p:nvSpPr>
        <p:spPr>
          <a:xfrm>
            <a:off x="2885132" y="3578157"/>
            <a:ext cx="78559" cy="30284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" name="矩形 383"/>
          <p:cNvSpPr/>
          <p:nvPr/>
        </p:nvSpPr>
        <p:spPr>
          <a:xfrm>
            <a:off x="2883568" y="3024613"/>
            <a:ext cx="78559" cy="26958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矩形 384"/>
          <p:cNvSpPr/>
          <p:nvPr/>
        </p:nvSpPr>
        <p:spPr>
          <a:xfrm>
            <a:off x="2881455" y="3881883"/>
            <a:ext cx="78559" cy="30178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矩形 385"/>
          <p:cNvSpPr/>
          <p:nvPr/>
        </p:nvSpPr>
        <p:spPr>
          <a:xfrm>
            <a:off x="2882600" y="3296041"/>
            <a:ext cx="78559" cy="286909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8" name="群組 557"/>
          <p:cNvGrpSpPr/>
          <p:nvPr/>
        </p:nvGrpSpPr>
        <p:grpSpPr>
          <a:xfrm>
            <a:off x="356765" y="4896272"/>
            <a:ext cx="1474134" cy="86694"/>
            <a:chOff x="4778703" y="2630636"/>
            <a:chExt cx="1224280" cy="72000"/>
          </a:xfrm>
        </p:grpSpPr>
        <p:sp>
          <p:nvSpPr>
            <p:cNvPr id="559" name="矩形 558"/>
            <p:cNvSpPr/>
            <p:nvPr/>
          </p:nvSpPr>
          <p:spPr>
            <a:xfrm>
              <a:off x="4778703" y="2630636"/>
              <a:ext cx="122428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0" name="直線接點 559"/>
            <p:cNvCxnSpPr/>
            <p:nvPr/>
          </p:nvCxnSpPr>
          <p:spPr>
            <a:xfrm>
              <a:off x="5019694" y="263063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線接點 560"/>
            <p:cNvCxnSpPr/>
            <p:nvPr/>
          </p:nvCxnSpPr>
          <p:spPr>
            <a:xfrm>
              <a:off x="5256550" y="263063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線接點 561"/>
            <p:cNvCxnSpPr/>
            <p:nvPr/>
          </p:nvCxnSpPr>
          <p:spPr>
            <a:xfrm>
              <a:off x="5480393" y="263063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線接點 562"/>
            <p:cNvCxnSpPr/>
            <p:nvPr/>
          </p:nvCxnSpPr>
          <p:spPr>
            <a:xfrm>
              <a:off x="5768359" y="263063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4" name="乘號 563"/>
          <p:cNvSpPr/>
          <p:nvPr/>
        </p:nvSpPr>
        <p:spPr>
          <a:xfrm>
            <a:off x="1863259" y="3493028"/>
            <a:ext cx="527834" cy="527834"/>
          </a:xfrm>
          <a:prstGeom prst="mathMultiply">
            <a:avLst>
              <a:gd name="adj1" fmla="val 961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5" name="矩形 564"/>
          <p:cNvSpPr/>
          <p:nvPr/>
        </p:nvSpPr>
        <p:spPr>
          <a:xfrm rot="10800000">
            <a:off x="1752446" y="2745936"/>
            <a:ext cx="390123" cy="550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6" name="矩形 565"/>
          <p:cNvSpPr/>
          <p:nvPr/>
        </p:nvSpPr>
        <p:spPr>
          <a:xfrm rot="10800000" flipH="1">
            <a:off x="1961078" y="4906393"/>
            <a:ext cx="180000" cy="550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7" name="向右箭號 566"/>
          <p:cNvSpPr/>
          <p:nvPr/>
        </p:nvSpPr>
        <p:spPr>
          <a:xfrm rot="16200000" flipV="1">
            <a:off x="1658149" y="4443153"/>
            <a:ext cx="936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8" name="向右箭號 567"/>
          <p:cNvSpPr/>
          <p:nvPr/>
        </p:nvSpPr>
        <p:spPr>
          <a:xfrm>
            <a:off x="2335338" y="3712750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9" name="向右箭號 568"/>
          <p:cNvSpPr/>
          <p:nvPr/>
        </p:nvSpPr>
        <p:spPr>
          <a:xfrm rot="5400000">
            <a:off x="1740918" y="3091085"/>
            <a:ext cx="770462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1" name="群組 570"/>
          <p:cNvGrpSpPr/>
          <p:nvPr/>
        </p:nvGrpSpPr>
        <p:grpSpPr>
          <a:xfrm>
            <a:off x="2877388" y="3019877"/>
            <a:ext cx="86694" cy="1474134"/>
            <a:chOff x="5754044" y="355599"/>
            <a:chExt cx="72000" cy="1224280"/>
          </a:xfrm>
        </p:grpSpPr>
        <p:cxnSp>
          <p:nvCxnSpPr>
            <p:cNvPr id="572" name="直線接點 571"/>
            <p:cNvCxnSpPr/>
            <p:nvPr/>
          </p:nvCxnSpPr>
          <p:spPr>
            <a:xfrm>
              <a:off x="5754044" y="584199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線接點 572"/>
            <p:cNvCxnSpPr/>
            <p:nvPr/>
          </p:nvCxnSpPr>
          <p:spPr>
            <a:xfrm>
              <a:off x="5754044" y="821958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線接點 573"/>
            <p:cNvCxnSpPr/>
            <p:nvPr/>
          </p:nvCxnSpPr>
          <p:spPr>
            <a:xfrm>
              <a:off x="5754044" y="1068069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線接點 574"/>
            <p:cNvCxnSpPr/>
            <p:nvPr/>
          </p:nvCxnSpPr>
          <p:spPr>
            <a:xfrm>
              <a:off x="5754044" y="1328452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6" name="矩形 575"/>
            <p:cNvSpPr/>
            <p:nvPr/>
          </p:nvSpPr>
          <p:spPr>
            <a:xfrm>
              <a:off x="5754044" y="355599"/>
              <a:ext cx="72000" cy="1224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7" name="文字方塊 576"/>
          <p:cNvSpPr txBox="1"/>
          <p:nvPr/>
        </p:nvSpPr>
        <p:spPr>
          <a:xfrm>
            <a:off x="543039" y="4961443"/>
            <a:ext cx="1101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max.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BSSRDF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8" name="文字方塊 577"/>
          <p:cNvSpPr txBox="1"/>
          <p:nvPr/>
        </p:nvSpPr>
        <p:spPr>
          <a:xfrm>
            <a:off x="503861" y="3466792"/>
            <a:ext cx="1176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max.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irradiance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9" name="文字方塊 578"/>
          <p:cNvSpPr txBox="1"/>
          <p:nvPr/>
        </p:nvSpPr>
        <p:spPr>
          <a:xfrm>
            <a:off x="2355625" y="4448642"/>
            <a:ext cx="125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max.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subsurface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4" name="向右箭號 633"/>
          <p:cNvSpPr/>
          <p:nvPr/>
        </p:nvSpPr>
        <p:spPr>
          <a:xfrm>
            <a:off x="3198986" y="3709458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5" name="文字方塊 634"/>
          <p:cNvSpPr txBox="1"/>
          <p:nvPr/>
        </p:nvSpPr>
        <p:spPr>
          <a:xfrm>
            <a:off x="3786867" y="4565718"/>
            <a:ext cx="1545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6" name="矩形 635"/>
          <p:cNvSpPr/>
          <p:nvPr/>
        </p:nvSpPr>
        <p:spPr>
          <a:xfrm>
            <a:off x="6032243" y="3292908"/>
            <a:ext cx="86694" cy="4334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7" name="矩形 636"/>
          <p:cNvSpPr/>
          <p:nvPr/>
        </p:nvSpPr>
        <p:spPr>
          <a:xfrm>
            <a:off x="6031683" y="3333483"/>
            <a:ext cx="86694" cy="43347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8" name="矩形 637"/>
          <p:cNvSpPr/>
          <p:nvPr/>
        </p:nvSpPr>
        <p:spPr>
          <a:xfrm>
            <a:off x="6033986" y="3877430"/>
            <a:ext cx="86694" cy="4334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9" name="矩形 638"/>
          <p:cNvSpPr/>
          <p:nvPr/>
        </p:nvSpPr>
        <p:spPr>
          <a:xfrm>
            <a:off x="6033986" y="3920777"/>
            <a:ext cx="86694" cy="4334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0" name="向右箭號 639"/>
          <p:cNvSpPr/>
          <p:nvPr/>
        </p:nvSpPr>
        <p:spPr>
          <a:xfrm>
            <a:off x="5399050" y="3716082"/>
            <a:ext cx="346776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1" name="文字方塊 640"/>
          <p:cNvSpPr txBox="1"/>
          <p:nvPr/>
        </p:nvSpPr>
        <p:spPr>
          <a:xfrm>
            <a:off x="5506648" y="4733712"/>
            <a:ext cx="1176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irradiance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2" name="文字方塊 641"/>
          <p:cNvSpPr txBox="1"/>
          <p:nvPr/>
        </p:nvSpPr>
        <p:spPr>
          <a:xfrm>
            <a:off x="7227921" y="4565718"/>
            <a:ext cx="1531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(SC matrix)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757412" y="3019877"/>
            <a:ext cx="1474134" cy="1474134"/>
            <a:chOff x="3757412" y="2867477"/>
            <a:chExt cx="1474134" cy="1474134"/>
          </a:xfrm>
        </p:grpSpPr>
        <p:sp>
          <p:nvSpPr>
            <p:cNvPr id="580" name="矩形 579"/>
            <p:cNvSpPr/>
            <p:nvPr/>
          </p:nvSpPr>
          <p:spPr>
            <a:xfrm>
              <a:off x="3762525" y="4112984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1" name="矩形 580"/>
            <p:cNvSpPr/>
            <p:nvPr/>
          </p:nvSpPr>
          <p:spPr>
            <a:xfrm>
              <a:off x="3765371" y="4245776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矩形 581"/>
            <p:cNvSpPr/>
            <p:nvPr/>
          </p:nvSpPr>
          <p:spPr>
            <a:xfrm>
              <a:off x="3876865" y="4045027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矩形 582"/>
            <p:cNvSpPr/>
            <p:nvPr/>
          </p:nvSpPr>
          <p:spPr>
            <a:xfrm>
              <a:off x="4246348" y="4045027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矩形 583"/>
            <p:cNvSpPr/>
            <p:nvPr/>
          </p:nvSpPr>
          <p:spPr>
            <a:xfrm>
              <a:off x="4846529" y="4046472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矩形 584"/>
            <p:cNvSpPr/>
            <p:nvPr/>
          </p:nvSpPr>
          <p:spPr>
            <a:xfrm>
              <a:off x="3760369" y="3727889"/>
              <a:ext cx="1465664" cy="30338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矩形 585"/>
            <p:cNvSpPr/>
            <p:nvPr/>
          </p:nvSpPr>
          <p:spPr>
            <a:xfrm>
              <a:off x="3906601" y="3727951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矩形 586"/>
            <p:cNvSpPr/>
            <p:nvPr/>
          </p:nvSpPr>
          <p:spPr>
            <a:xfrm>
              <a:off x="4414059" y="3727951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矩形 587"/>
            <p:cNvSpPr/>
            <p:nvPr/>
          </p:nvSpPr>
          <p:spPr>
            <a:xfrm>
              <a:off x="4680911" y="3731069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矩形 588"/>
            <p:cNvSpPr/>
            <p:nvPr/>
          </p:nvSpPr>
          <p:spPr>
            <a:xfrm>
              <a:off x="5060903" y="3727951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矩形 589"/>
            <p:cNvSpPr/>
            <p:nvPr/>
          </p:nvSpPr>
          <p:spPr>
            <a:xfrm>
              <a:off x="3760328" y="3506629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矩形 590"/>
            <p:cNvSpPr/>
            <p:nvPr/>
          </p:nvSpPr>
          <p:spPr>
            <a:xfrm>
              <a:off x="3763173" y="3639421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矩形 591"/>
            <p:cNvSpPr/>
            <p:nvPr/>
          </p:nvSpPr>
          <p:spPr>
            <a:xfrm>
              <a:off x="3811851" y="3433704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矩形 592"/>
            <p:cNvSpPr/>
            <p:nvPr/>
          </p:nvSpPr>
          <p:spPr>
            <a:xfrm>
              <a:off x="4190350" y="3432190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矩形 593"/>
            <p:cNvSpPr/>
            <p:nvPr/>
          </p:nvSpPr>
          <p:spPr>
            <a:xfrm>
              <a:off x="4784016" y="3432248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矩形 594"/>
            <p:cNvSpPr/>
            <p:nvPr/>
          </p:nvSpPr>
          <p:spPr>
            <a:xfrm>
              <a:off x="5126719" y="3432190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矩形 595"/>
            <p:cNvSpPr/>
            <p:nvPr/>
          </p:nvSpPr>
          <p:spPr>
            <a:xfrm>
              <a:off x="3764859" y="3147909"/>
              <a:ext cx="1465664" cy="27988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矩形 596"/>
            <p:cNvSpPr/>
            <p:nvPr/>
          </p:nvSpPr>
          <p:spPr>
            <a:xfrm>
              <a:off x="4025722" y="3149149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矩形 597"/>
            <p:cNvSpPr/>
            <p:nvPr/>
          </p:nvSpPr>
          <p:spPr>
            <a:xfrm>
              <a:off x="4359195" y="3149149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矩形 598"/>
            <p:cNvSpPr/>
            <p:nvPr/>
          </p:nvSpPr>
          <p:spPr>
            <a:xfrm>
              <a:off x="4633656" y="3145364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矩形 599"/>
            <p:cNvSpPr/>
            <p:nvPr/>
          </p:nvSpPr>
          <p:spPr>
            <a:xfrm>
              <a:off x="5015608" y="3144662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矩形 600"/>
            <p:cNvSpPr/>
            <p:nvPr/>
          </p:nvSpPr>
          <p:spPr>
            <a:xfrm>
              <a:off x="3760328" y="2928672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矩形 601"/>
            <p:cNvSpPr/>
            <p:nvPr/>
          </p:nvSpPr>
          <p:spPr>
            <a:xfrm>
              <a:off x="3763173" y="3041011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矩形 602"/>
            <p:cNvSpPr/>
            <p:nvPr/>
          </p:nvSpPr>
          <p:spPr>
            <a:xfrm>
              <a:off x="3889445" y="2873278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矩形 603"/>
            <p:cNvSpPr/>
            <p:nvPr/>
          </p:nvSpPr>
          <p:spPr>
            <a:xfrm>
              <a:off x="4202275" y="2871757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矩形 604"/>
            <p:cNvSpPr/>
            <p:nvPr/>
          </p:nvSpPr>
          <p:spPr>
            <a:xfrm>
              <a:off x="4688813" y="2873678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矩形 605"/>
            <p:cNvSpPr/>
            <p:nvPr/>
          </p:nvSpPr>
          <p:spPr>
            <a:xfrm>
              <a:off x="5070543" y="2871757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矩形 606"/>
            <p:cNvSpPr/>
            <p:nvPr/>
          </p:nvSpPr>
          <p:spPr>
            <a:xfrm>
              <a:off x="4024603" y="3147856"/>
              <a:ext cx="43347" cy="2830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矩形 607"/>
            <p:cNvSpPr/>
            <p:nvPr/>
          </p:nvSpPr>
          <p:spPr>
            <a:xfrm>
              <a:off x="5143550" y="4045027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矩形 608"/>
            <p:cNvSpPr/>
            <p:nvPr/>
          </p:nvSpPr>
          <p:spPr>
            <a:xfrm>
              <a:off x="3889445" y="292844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矩形 609"/>
            <p:cNvSpPr/>
            <p:nvPr/>
          </p:nvSpPr>
          <p:spPr>
            <a:xfrm>
              <a:off x="4201292" y="292951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矩形 610"/>
            <p:cNvSpPr/>
            <p:nvPr/>
          </p:nvSpPr>
          <p:spPr>
            <a:xfrm>
              <a:off x="3889445" y="304010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矩形 611"/>
            <p:cNvSpPr/>
            <p:nvPr/>
          </p:nvSpPr>
          <p:spPr>
            <a:xfrm>
              <a:off x="4201292" y="304204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矩形 612"/>
            <p:cNvSpPr/>
            <p:nvPr/>
          </p:nvSpPr>
          <p:spPr>
            <a:xfrm>
              <a:off x="4688813" y="292875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矩形 613"/>
            <p:cNvSpPr/>
            <p:nvPr/>
          </p:nvSpPr>
          <p:spPr>
            <a:xfrm>
              <a:off x="4688813" y="304110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矩形 614"/>
            <p:cNvSpPr/>
            <p:nvPr/>
          </p:nvSpPr>
          <p:spPr>
            <a:xfrm>
              <a:off x="5070543" y="304067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矩形 615"/>
            <p:cNvSpPr/>
            <p:nvPr/>
          </p:nvSpPr>
          <p:spPr>
            <a:xfrm>
              <a:off x="5069339" y="292875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矩形 616"/>
            <p:cNvSpPr/>
            <p:nvPr/>
          </p:nvSpPr>
          <p:spPr>
            <a:xfrm>
              <a:off x="3812272" y="350586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矩形 617"/>
            <p:cNvSpPr/>
            <p:nvPr/>
          </p:nvSpPr>
          <p:spPr>
            <a:xfrm>
              <a:off x="3813536" y="3639038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矩形 618"/>
            <p:cNvSpPr/>
            <p:nvPr/>
          </p:nvSpPr>
          <p:spPr>
            <a:xfrm>
              <a:off x="4189182" y="3507726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矩形 619"/>
            <p:cNvSpPr/>
            <p:nvPr/>
          </p:nvSpPr>
          <p:spPr>
            <a:xfrm>
              <a:off x="4189441" y="3639421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矩形 620"/>
            <p:cNvSpPr/>
            <p:nvPr/>
          </p:nvSpPr>
          <p:spPr>
            <a:xfrm>
              <a:off x="4784016" y="3507726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矩形 621"/>
            <p:cNvSpPr/>
            <p:nvPr/>
          </p:nvSpPr>
          <p:spPr>
            <a:xfrm>
              <a:off x="5126719" y="350626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矩形 622"/>
            <p:cNvSpPr/>
            <p:nvPr/>
          </p:nvSpPr>
          <p:spPr>
            <a:xfrm>
              <a:off x="4784016" y="363942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矩形 623"/>
            <p:cNvSpPr/>
            <p:nvPr/>
          </p:nvSpPr>
          <p:spPr>
            <a:xfrm>
              <a:off x="5126719" y="3639038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矩形 624"/>
            <p:cNvSpPr/>
            <p:nvPr/>
          </p:nvSpPr>
          <p:spPr>
            <a:xfrm>
              <a:off x="3906635" y="3729415"/>
              <a:ext cx="43347" cy="309564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矩形 625"/>
            <p:cNvSpPr/>
            <p:nvPr/>
          </p:nvSpPr>
          <p:spPr>
            <a:xfrm>
              <a:off x="3875585" y="411298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矩形 626"/>
            <p:cNvSpPr/>
            <p:nvPr/>
          </p:nvSpPr>
          <p:spPr>
            <a:xfrm>
              <a:off x="3875585" y="424678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矩形 627"/>
            <p:cNvSpPr/>
            <p:nvPr/>
          </p:nvSpPr>
          <p:spPr>
            <a:xfrm>
              <a:off x="4248475" y="411298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矩形 628"/>
            <p:cNvSpPr/>
            <p:nvPr/>
          </p:nvSpPr>
          <p:spPr>
            <a:xfrm>
              <a:off x="4246149" y="424371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矩形 629"/>
            <p:cNvSpPr/>
            <p:nvPr/>
          </p:nvSpPr>
          <p:spPr>
            <a:xfrm>
              <a:off x="4846704" y="4112608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矩形 630"/>
            <p:cNvSpPr/>
            <p:nvPr/>
          </p:nvSpPr>
          <p:spPr>
            <a:xfrm>
              <a:off x="4847859" y="4247197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矩形 631"/>
            <p:cNvSpPr/>
            <p:nvPr/>
          </p:nvSpPr>
          <p:spPr>
            <a:xfrm>
              <a:off x="5142523" y="411231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矩形 632"/>
            <p:cNvSpPr/>
            <p:nvPr/>
          </p:nvSpPr>
          <p:spPr>
            <a:xfrm>
              <a:off x="5142523" y="4246006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3" name="矩形 642"/>
            <p:cNvSpPr/>
            <p:nvPr/>
          </p:nvSpPr>
          <p:spPr>
            <a:xfrm>
              <a:off x="4359195" y="3147416"/>
              <a:ext cx="43347" cy="2830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4" name="矩形 643"/>
            <p:cNvSpPr/>
            <p:nvPr/>
          </p:nvSpPr>
          <p:spPr>
            <a:xfrm>
              <a:off x="4632688" y="3147503"/>
              <a:ext cx="43347" cy="2830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5" name="矩形 644"/>
            <p:cNvSpPr/>
            <p:nvPr/>
          </p:nvSpPr>
          <p:spPr>
            <a:xfrm>
              <a:off x="5014354" y="3144411"/>
              <a:ext cx="43347" cy="2830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矩形 645"/>
            <p:cNvSpPr/>
            <p:nvPr/>
          </p:nvSpPr>
          <p:spPr>
            <a:xfrm>
              <a:off x="4416591" y="3731069"/>
              <a:ext cx="43347" cy="309564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矩形 646"/>
            <p:cNvSpPr/>
            <p:nvPr/>
          </p:nvSpPr>
          <p:spPr>
            <a:xfrm>
              <a:off x="4680911" y="3729414"/>
              <a:ext cx="43347" cy="309564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矩形 647"/>
            <p:cNvSpPr/>
            <p:nvPr/>
          </p:nvSpPr>
          <p:spPr>
            <a:xfrm>
              <a:off x="5061356" y="3726471"/>
              <a:ext cx="43347" cy="309564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9" name="群組 648"/>
            <p:cNvGrpSpPr/>
            <p:nvPr/>
          </p:nvGrpSpPr>
          <p:grpSpPr>
            <a:xfrm>
              <a:off x="3757412" y="2867477"/>
              <a:ext cx="1474134" cy="1474134"/>
              <a:chOff x="1755449" y="355600"/>
              <a:chExt cx="1224280" cy="1224280"/>
            </a:xfrm>
          </p:grpSpPr>
          <p:sp>
            <p:nvSpPr>
              <p:cNvPr id="650" name="矩形 649"/>
              <p:cNvSpPr/>
              <p:nvPr/>
            </p:nvSpPr>
            <p:spPr>
              <a:xfrm>
                <a:off x="1755449" y="355600"/>
                <a:ext cx="1224280" cy="12242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51" name="直線接點 650"/>
              <p:cNvCxnSpPr/>
              <p:nvPr/>
            </p:nvCxnSpPr>
            <p:spPr>
              <a:xfrm>
                <a:off x="1755449" y="584200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線接點 651"/>
              <p:cNvCxnSpPr/>
              <p:nvPr/>
            </p:nvCxnSpPr>
            <p:spPr>
              <a:xfrm>
                <a:off x="1755449" y="821959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線接點 652"/>
              <p:cNvCxnSpPr/>
              <p:nvPr/>
            </p:nvCxnSpPr>
            <p:spPr>
              <a:xfrm>
                <a:off x="1755449" y="1328453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線接點 653"/>
              <p:cNvCxnSpPr/>
              <p:nvPr/>
            </p:nvCxnSpPr>
            <p:spPr>
              <a:xfrm>
                <a:off x="1996440" y="355600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線接點 654"/>
              <p:cNvCxnSpPr/>
              <p:nvPr/>
            </p:nvCxnSpPr>
            <p:spPr>
              <a:xfrm>
                <a:off x="2348865" y="355600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線接點 655"/>
              <p:cNvCxnSpPr/>
              <p:nvPr/>
            </p:nvCxnSpPr>
            <p:spPr>
              <a:xfrm>
                <a:off x="2745105" y="355600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直線接點 656"/>
              <p:cNvCxnSpPr/>
              <p:nvPr/>
            </p:nvCxnSpPr>
            <p:spPr>
              <a:xfrm>
                <a:off x="2190750" y="584920"/>
                <a:ext cx="0" cy="2370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直線接點 657"/>
              <p:cNvCxnSpPr/>
              <p:nvPr/>
            </p:nvCxnSpPr>
            <p:spPr>
              <a:xfrm>
                <a:off x="2394585" y="584200"/>
                <a:ext cx="0" cy="2377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直線接點 658"/>
              <p:cNvCxnSpPr/>
              <p:nvPr/>
            </p:nvCxnSpPr>
            <p:spPr>
              <a:xfrm>
                <a:off x="2684145" y="584200"/>
                <a:ext cx="0" cy="2377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線接點 659"/>
              <p:cNvCxnSpPr/>
              <p:nvPr/>
            </p:nvCxnSpPr>
            <p:spPr>
              <a:xfrm>
                <a:off x="1930783" y="821959"/>
                <a:ext cx="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直線接點 660"/>
              <p:cNvCxnSpPr/>
              <p:nvPr/>
            </p:nvCxnSpPr>
            <p:spPr>
              <a:xfrm>
                <a:off x="2229485" y="821959"/>
                <a:ext cx="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直線接點 661"/>
              <p:cNvCxnSpPr/>
              <p:nvPr/>
            </p:nvCxnSpPr>
            <p:spPr>
              <a:xfrm>
                <a:off x="2778760" y="821959"/>
                <a:ext cx="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直線接點 662"/>
              <p:cNvCxnSpPr/>
              <p:nvPr/>
            </p:nvCxnSpPr>
            <p:spPr>
              <a:xfrm>
                <a:off x="2098040" y="1068070"/>
                <a:ext cx="0" cy="2603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直線接點 663"/>
              <p:cNvCxnSpPr/>
              <p:nvPr/>
            </p:nvCxnSpPr>
            <p:spPr>
              <a:xfrm>
                <a:off x="2434590" y="1068070"/>
                <a:ext cx="0" cy="2603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直線接點 664"/>
              <p:cNvCxnSpPr/>
              <p:nvPr/>
            </p:nvCxnSpPr>
            <p:spPr>
              <a:xfrm>
                <a:off x="2635250" y="1068070"/>
                <a:ext cx="0" cy="2603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直線接點 665"/>
              <p:cNvCxnSpPr/>
              <p:nvPr/>
            </p:nvCxnSpPr>
            <p:spPr>
              <a:xfrm>
                <a:off x="1996440" y="1328453"/>
                <a:ext cx="0" cy="2514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直線接點 666"/>
              <p:cNvCxnSpPr/>
              <p:nvPr/>
            </p:nvCxnSpPr>
            <p:spPr>
              <a:xfrm>
                <a:off x="2375209" y="1328452"/>
                <a:ext cx="0" cy="2514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直線接點 667"/>
              <p:cNvCxnSpPr/>
              <p:nvPr/>
            </p:nvCxnSpPr>
            <p:spPr>
              <a:xfrm>
                <a:off x="2824480" y="1328452"/>
                <a:ext cx="0" cy="2514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直線接點 668"/>
              <p:cNvCxnSpPr/>
              <p:nvPr/>
            </p:nvCxnSpPr>
            <p:spPr>
              <a:xfrm>
                <a:off x="1755449" y="1068070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0" name="矩形 669"/>
          <p:cNvSpPr/>
          <p:nvPr/>
        </p:nvSpPr>
        <p:spPr>
          <a:xfrm>
            <a:off x="2881455" y="4192050"/>
            <a:ext cx="78559" cy="30284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1" name="矩形 680"/>
          <p:cNvSpPr/>
          <p:nvPr/>
        </p:nvSpPr>
        <p:spPr>
          <a:xfrm>
            <a:off x="1048326" y="1992881"/>
            <a:ext cx="78559" cy="26958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2" name="矩形 681"/>
          <p:cNvSpPr/>
          <p:nvPr/>
        </p:nvSpPr>
        <p:spPr>
          <a:xfrm>
            <a:off x="1048326" y="2271532"/>
            <a:ext cx="78559" cy="288647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3" name="矩形 682"/>
          <p:cNvSpPr/>
          <p:nvPr/>
        </p:nvSpPr>
        <p:spPr>
          <a:xfrm>
            <a:off x="1048326" y="2561770"/>
            <a:ext cx="78559" cy="28864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4" name="矩形 683"/>
          <p:cNvSpPr/>
          <p:nvPr/>
        </p:nvSpPr>
        <p:spPr>
          <a:xfrm>
            <a:off x="1048818" y="2855112"/>
            <a:ext cx="78067" cy="3031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5" name="矩形 684"/>
          <p:cNvSpPr/>
          <p:nvPr/>
        </p:nvSpPr>
        <p:spPr>
          <a:xfrm>
            <a:off x="1042812" y="3174067"/>
            <a:ext cx="90294" cy="289053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86" name="群組 685"/>
          <p:cNvGrpSpPr/>
          <p:nvPr/>
        </p:nvGrpSpPr>
        <p:grpSpPr>
          <a:xfrm>
            <a:off x="1044258" y="1994380"/>
            <a:ext cx="86694" cy="1474134"/>
            <a:chOff x="5754044" y="355599"/>
            <a:chExt cx="72000" cy="1224280"/>
          </a:xfrm>
        </p:grpSpPr>
        <p:cxnSp>
          <p:nvCxnSpPr>
            <p:cNvPr id="687" name="直線接點 686"/>
            <p:cNvCxnSpPr/>
            <p:nvPr/>
          </p:nvCxnSpPr>
          <p:spPr>
            <a:xfrm>
              <a:off x="5754044" y="584199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線接點 687"/>
            <p:cNvCxnSpPr/>
            <p:nvPr/>
          </p:nvCxnSpPr>
          <p:spPr>
            <a:xfrm>
              <a:off x="5754044" y="821958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線接點 688"/>
            <p:cNvCxnSpPr/>
            <p:nvPr/>
          </p:nvCxnSpPr>
          <p:spPr>
            <a:xfrm>
              <a:off x="5754044" y="1068069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線接點 689"/>
            <p:cNvCxnSpPr/>
            <p:nvPr/>
          </p:nvCxnSpPr>
          <p:spPr>
            <a:xfrm>
              <a:off x="5754044" y="1328452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1" name="矩形 690"/>
            <p:cNvSpPr/>
            <p:nvPr/>
          </p:nvSpPr>
          <p:spPr>
            <a:xfrm>
              <a:off x="5754044" y="355599"/>
              <a:ext cx="72000" cy="1224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2" name="矩形 691"/>
          <p:cNvSpPr/>
          <p:nvPr/>
        </p:nvSpPr>
        <p:spPr>
          <a:xfrm>
            <a:off x="7264917" y="3155982"/>
            <a:ext cx="1465664" cy="43347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3" name="矩形 692"/>
          <p:cNvSpPr/>
          <p:nvPr/>
        </p:nvSpPr>
        <p:spPr>
          <a:xfrm>
            <a:off x="7265087" y="3449681"/>
            <a:ext cx="1465664" cy="43347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4" name="矩形 693"/>
          <p:cNvSpPr/>
          <p:nvPr/>
        </p:nvSpPr>
        <p:spPr>
          <a:xfrm>
            <a:off x="7259689" y="4082154"/>
            <a:ext cx="1465664" cy="43347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5" name="矩形 694"/>
          <p:cNvSpPr/>
          <p:nvPr/>
        </p:nvSpPr>
        <p:spPr>
          <a:xfrm>
            <a:off x="7346362" y="3155573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" name="矩形 695"/>
          <p:cNvSpPr/>
          <p:nvPr/>
        </p:nvSpPr>
        <p:spPr>
          <a:xfrm>
            <a:off x="8115523" y="315516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7" name="矩形 696"/>
          <p:cNvSpPr/>
          <p:nvPr/>
        </p:nvSpPr>
        <p:spPr>
          <a:xfrm>
            <a:off x="8376773" y="315516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8" name="矩形 697"/>
          <p:cNvSpPr/>
          <p:nvPr/>
        </p:nvSpPr>
        <p:spPr>
          <a:xfrm>
            <a:off x="8335001" y="315516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9" name="矩形 698"/>
          <p:cNvSpPr/>
          <p:nvPr/>
        </p:nvSpPr>
        <p:spPr>
          <a:xfrm>
            <a:off x="7797450" y="3154687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0" name="矩形 699"/>
          <p:cNvSpPr/>
          <p:nvPr/>
        </p:nvSpPr>
        <p:spPr>
          <a:xfrm>
            <a:off x="7561427" y="3154687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1" name="矩形 700"/>
          <p:cNvSpPr/>
          <p:nvPr/>
        </p:nvSpPr>
        <p:spPr>
          <a:xfrm>
            <a:off x="8420120" y="3449681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2" name="矩形 701"/>
          <p:cNvSpPr/>
          <p:nvPr/>
        </p:nvSpPr>
        <p:spPr>
          <a:xfrm>
            <a:off x="8591360" y="3449681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矩形 702"/>
          <p:cNvSpPr/>
          <p:nvPr/>
        </p:nvSpPr>
        <p:spPr>
          <a:xfrm>
            <a:off x="8113211" y="3449681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4" name="矩形 703"/>
          <p:cNvSpPr/>
          <p:nvPr/>
        </p:nvSpPr>
        <p:spPr>
          <a:xfrm>
            <a:off x="8634877" y="3449957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5" name="矩形 704"/>
          <p:cNvSpPr/>
          <p:nvPr/>
        </p:nvSpPr>
        <p:spPr>
          <a:xfrm>
            <a:off x="7607468" y="3449321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" name="矩形 705"/>
          <p:cNvSpPr/>
          <p:nvPr/>
        </p:nvSpPr>
        <p:spPr>
          <a:xfrm>
            <a:off x="7650647" y="3448961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7" name="矩形 706"/>
          <p:cNvSpPr/>
          <p:nvPr/>
        </p:nvSpPr>
        <p:spPr>
          <a:xfrm>
            <a:off x="7562731" y="3449321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8" name="矩形 707"/>
          <p:cNvSpPr/>
          <p:nvPr/>
        </p:nvSpPr>
        <p:spPr>
          <a:xfrm>
            <a:off x="7563750" y="4082287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9" name="矩形 708"/>
          <p:cNvSpPr/>
          <p:nvPr/>
        </p:nvSpPr>
        <p:spPr>
          <a:xfrm>
            <a:off x="7607097" y="408215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0" name="矩形 709"/>
          <p:cNvSpPr/>
          <p:nvPr/>
        </p:nvSpPr>
        <p:spPr>
          <a:xfrm>
            <a:off x="7650444" y="408215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1" name="矩形 710"/>
          <p:cNvSpPr/>
          <p:nvPr/>
        </p:nvSpPr>
        <p:spPr>
          <a:xfrm>
            <a:off x="7693791" y="4082287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2" name="矩形 711"/>
          <p:cNvSpPr/>
          <p:nvPr/>
        </p:nvSpPr>
        <p:spPr>
          <a:xfrm>
            <a:off x="8291654" y="408215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3" name="矩形 712"/>
          <p:cNvSpPr/>
          <p:nvPr/>
        </p:nvSpPr>
        <p:spPr>
          <a:xfrm>
            <a:off x="8572739" y="3154687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4" name="矩形 713"/>
          <p:cNvSpPr/>
          <p:nvPr/>
        </p:nvSpPr>
        <p:spPr>
          <a:xfrm>
            <a:off x="7256448" y="3013718"/>
            <a:ext cx="1474134" cy="14741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5" name="矩形 714"/>
          <p:cNvSpPr/>
          <p:nvPr/>
        </p:nvSpPr>
        <p:spPr>
          <a:xfrm>
            <a:off x="7834149" y="3448378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6" name="矩形 715"/>
          <p:cNvSpPr/>
          <p:nvPr/>
        </p:nvSpPr>
        <p:spPr>
          <a:xfrm>
            <a:off x="7361771" y="3448378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" name="矩形 716"/>
          <p:cNvSpPr/>
          <p:nvPr/>
        </p:nvSpPr>
        <p:spPr>
          <a:xfrm>
            <a:off x="7519300" y="344986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8" name="矩形 717"/>
          <p:cNvSpPr/>
          <p:nvPr/>
        </p:nvSpPr>
        <p:spPr>
          <a:xfrm>
            <a:off x="8335001" y="408215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9" name="矩形 718"/>
          <p:cNvSpPr/>
          <p:nvPr/>
        </p:nvSpPr>
        <p:spPr>
          <a:xfrm>
            <a:off x="8248307" y="408215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0" name="矩形 719"/>
          <p:cNvSpPr/>
          <p:nvPr/>
        </p:nvSpPr>
        <p:spPr>
          <a:xfrm>
            <a:off x="8205349" y="4082154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1" name="矩形 720"/>
          <p:cNvSpPr/>
          <p:nvPr/>
        </p:nvSpPr>
        <p:spPr>
          <a:xfrm>
            <a:off x="7340098" y="4080576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2" name="矩形 721"/>
          <p:cNvSpPr/>
          <p:nvPr/>
        </p:nvSpPr>
        <p:spPr>
          <a:xfrm>
            <a:off x="7961346" y="4080576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3" name="矩形 722"/>
          <p:cNvSpPr/>
          <p:nvPr/>
        </p:nvSpPr>
        <p:spPr>
          <a:xfrm>
            <a:off x="8574223" y="4080576"/>
            <a:ext cx="43347" cy="4334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4" name="矩形 723"/>
          <p:cNvSpPr/>
          <p:nvPr/>
        </p:nvSpPr>
        <p:spPr>
          <a:xfrm>
            <a:off x="6034245" y="3371317"/>
            <a:ext cx="86694" cy="43347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5" name="矩形 724"/>
          <p:cNvSpPr/>
          <p:nvPr/>
        </p:nvSpPr>
        <p:spPr>
          <a:xfrm>
            <a:off x="6034245" y="3410531"/>
            <a:ext cx="86694" cy="43347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6" name="矩形 725"/>
          <p:cNvSpPr/>
          <p:nvPr/>
        </p:nvSpPr>
        <p:spPr>
          <a:xfrm>
            <a:off x="6034898" y="3448691"/>
            <a:ext cx="86694" cy="43347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7" name="矩形 726"/>
          <p:cNvSpPr/>
          <p:nvPr/>
        </p:nvSpPr>
        <p:spPr>
          <a:xfrm>
            <a:off x="6031402" y="3493826"/>
            <a:ext cx="86694" cy="43347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8" name="矩形 727"/>
          <p:cNvSpPr/>
          <p:nvPr/>
        </p:nvSpPr>
        <p:spPr>
          <a:xfrm>
            <a:off x="6034898" y="3531738"/>
            <a:ext cx="86694" cy="43347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9" name="矩形 728"/>
          <p:cNvSpPr/>
          <p:nvPr/>
        </p:nvSpPr>
        <p:spPr>
          <a:xfrm>
            <a:off x="6034110" y="3015288"/>
            <a:ext cx="86694" cy="273371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0" name="直線接點 729"/>
          <p:cNvCxnSpPr/>
          <p:nvPr/>
        </p:nvCxnSpPr>
        <p:spPr>
          <a:xfrm>
            <a:off x="6031122" y="3288971"/>
            <a:ext cx="86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直線接點 730"/>
          <p:cNvCxnSpPr/>
          <p:nvPr/>
        </p:nvCxnSpPr>
        <p:spPr>
          <a:xfrm>
            <a:off x="6031122" y="3573723"/>
            <a:ext cx="86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線接點 731"/>
          <p:cNvCxnSpPr/>
          <p:nvPr/>
        </p:nvCxnSpPr>
        <p:spPr>
          <a:xfrm>
            <a:off x="6031122" y="3871590"/>
            <a:ext cx="86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直線接點 732"/>
          <p:cNvCxnSpPr/>
          <p:nvPr/>
        </p:nvCxnSpPr>
        <p:spPr>
          <a:xfrm>
            <a:off x="6031122" y="4185113"/>
            <a:ext cx="86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4" name="矩形 733"/>
          <p:cNvSpPr/>
          <p:nvPr/>
        </p:nvSpPr>
        <p:spPr>
          <a:xfrm>
            <a:off x="6034048" y="3962678"/>
            <a:ext cx="86694" cy="43347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5" name="矩形 734"/>
          <p:cNvSpPr/>
          <p:nvPr/>
        </p:nvSpPr>
        <p:spPr>
          <a:xfrm>
            <a:off x="6034898" y="4007369"/>
            <a:ext cx="86694" cy="4334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6" name="矩形 735"/>
          <p:cNvSpPr/>
          <p:nvPr/>
        </p:nvSpPr>
        <p:spPr>
          <a:xfrm>
            <a:off x="6033076" y="4050148"/>
            <a:ext cx="86694" cy="43347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" name="矩形 736"/>
          <p:cNvSpPr/>
          <p:nvPr/>
        </p:nvSpPr>
        <p:spPr>
          <a:xfrm>
            <a:off x="6032906" y="4094528"/>
            <a:ext cx="86694" cy="4334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8" name="矩形 737"/>
          <p:cNvSpPr/>
          <p:nvPr/>
        </p:nvSpPr>
        <p:spPr>
          <a:xfrm>
            <a:off x="6032737" y="4137666"/>
            <a:ext cx="86694" cy="43347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9" name="矩形 738"/>
          <p:cNvSpPr/>
          <p:nvPr/>
        </p:nvSpPr>
        <p:spPr>
          <a:xfrm>
            <a:off x="6031122" y="3013718"/>
            <a:ext cx="86694" cy="14741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0" name="矩形 739"/>
          <p:cNvSpPr/>
          <p:nvPr/>
        </p:nvSpPr>
        <p:spPr>
          <a:xfrm>
            <a:off x="289648" y="1869144"/>
            <a:ext cx="6358982" cy="4411007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1" name="矩形 740"/>
          <p:cNvSpPr/>
          <p:nvPr/>
        </p:nvSpPr>
        <p:spPr>
          <a:xfrm>
            <a:off x="6985276" y="1868698"/>
            <a:ext cx="1864620" cy="4411453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2" name="向右箭號 741"/>
          <p:cNvSpPr/>
          <p:nvPr/>
        </p:nvSpPr>
        <p:spPr>
          <a:xfrm>
            <a:off x="6577829" y="3716081"/>
            <a:ext cx="520164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3" name="文字方塊 742"/>
          <p:cNvSpPr txBox="1"/>
          <p:nvPr/>
        </p:nvSpPr>
        <p:spPr>
          <a:xfrm>
            <a:off x="5650522" y="5720625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 I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4" name="文字方塊 743"/>
          <p:cNvSpPr txBox="1"/>
          <p:nvPr/>
        </p:nvSpPr>
        <p:spPr>
          <a:xfrm>
            <a:off x="7673785" y="5720625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 II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7" name="橢圓 746"/>
          <p:cNvSpPr/>
          <p:nvPr/>
        </p:nvSpPr>
        <p:spPr>
          <a:xfrm>
            <a:off x="402529" y="2736011"/>
            <a:ext cx="72000" cy="72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8" name="橢圓 747"/>
          <p:cNvSpPr/>
          <p:nvPr/>
        </p:nvSpPr>
        <p:spPr>
          <a:xfrm>
            <a:off x="535677" y="2736011"/>
            <a:ext cx="72000" cy="72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9" name="橢圓 748"/>
          <p:cNvSpPr/>
          <p:nvPr/>
        </p:nvSpPr>
        <p:spPr>
          <a:xfrm>
            <a:off x="663294" y="2736011"/>
            <a:ext cx="72000" cy="72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196" name="Picture 6" descr="http://latex.codecogs.com/gif.latex?%5Cdpi%7B300%7D%20%5CLARGE%20%5Cleft%20%5C%7C%20L_%7BC%7D%5E%7Btrue%7D%20-%20L_%7BC%7D%5E%7Best%7D%20%5Cright%20%5C%7C%20%5Cleq%20R_%7Bd%7D%5E%7B%28ub%29%7D%20%5Csum_%7Bj%5Cin%20C%7DE_%7Bj%7DA_%7Bj%7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1"/>
          <a:stretch/>
        </p:blipFill>
        <p:spPr bwMode="auto">
          <a:xfrm>
            <a:off x="7133160" y="1183303"/>
            <a:ext cx="1568851" cy="62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8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/>
      <p:bldP spid="377" grpId="0" animBg="1"/>
      <p:bldP spid="383" grpId="0" animBg="1"/>
      <p:bldP spid="384" grpId="0" animBg="1"/>
      <p:bldP spid="385" grpId="0" animBg="1"/>
      <p:bldP spid="386" grpId="0" animBg="1"/>
      <p:bldP spid="568" grpId="0" animBg="1"/>
      <p:bldP spid="579" grpId="0"/>
      <p:bldP spid="634" grpId="0" animBg="1"/>
      <p:bldP spid="635" grpId="0"/>
      <p:bldP spid="636" grpId="0" animBg="1"/>
      <p:bldP spid="637" grpId="0" animBg="1"/>
      <p:bldP spid="638" grpId="0" animBg="1"/>
      <p:bldP spid="639" grpId="0" animBg="1"/>
      <p:bldP spid="640" grpId="0" animBg="1"/>
      <p:bldP spid="641" grpId="0"/>
      <p:bldP spid="642" grpId="0"/>
      <p:bldP spid="670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4" grpId="0" animBg="1"/>
      <p:bldP spid="735" grpId="0" animBg="1"/>
      <p:bldP spid="736" grpId="0" animBg="1"/>
      <p:bldP spid="737" grpId="0" animBg="1"/>
      <p:bldP spid="738" grpId="0" animBg="1"/>
      <p:bldP spid="739" grpId="0" animBg="1"/>
      <p:bldP spid="74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zh-TW" alt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 I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 computing unnecessary surface samples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Maximum contribution of a surface cluster C:</a:t>
            </a: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than a threshold, evaluate all the cluster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only evaluate the surface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estimate 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surface cluster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4" descr="http://latex.codecogs.com/png.latex?%5Cdpi%7B300%7D%20%5Cleft%20%5C%7C%20L_%7BC%7D%5E%7Btrue%7D-L_%7BC%7D%5E%7Best%7D%20%5Cright%20%5C%7C%20%5Cleq%20R_%7Bd%7D%5E%7B%28ub%29%7DE_%7BC%7D%5E%7B%28max%29%7D%5Cleft%20%5B%20%5Csum_%7Bj%20%5Cin%20C%7DA_%7Bj%7D%20%5Cright%20%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59" y="2475443"/>
            <a:ext cx="5370114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1501035" y="3158705"/>
            <a:ext cx="32331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max. error</a:t>
            </a:r>
          </a:p>
        </p:txBody>
      </p:sp>
      <p:pic>
        <p:nvPicPr>
          <p:cNvPr id="4098" name="Picture 2" descr="http://latex.codecogs.com/gif.latex?%5Cdpi%7B300%7D%20%5CLARGE%20R_%7Bd%7D%5E%7B%28ub%29%7DE_%7BC%7D%5E%7B%28max%29%7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62" y="3682286"/>
            <a:ext cx="1436307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latex.codecogs.com/gif.latex?%5Cdpi%7B300%7D%20%5CLARGE%20R_%7Bd%7D%5E%7B%28ub%29%7DE_%7BC%7D%5E%7B%28max%29%7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63" y="5403716"/>
            <a:ext cx="1436307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027448" y="2673480"/>
            <a:ext cx="2562659" cy="578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24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80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Physically-based Rendering</a:t>
            </a:r>
            <a:endParaRPr lang="zh-TW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movies production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0" y="1908000"/>
            <a:ext cx="5220000" cy="14624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30" y="3420000"/>
            <a:ext cx="5220000" cy="146240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0" y="4932000"/>
            <a:ext cx="5220000" cy="14624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797350" y="2162149"/>
            <a:ext cx="12811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00294" y="3674150"/>
            <a:ext cx="18870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Pacific Rim</a:t>
            </a:r>
          </a:p>
          <a:p>
            <a:pPr algn="r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97350" y="5181803"/>
            <a:ext cx="1786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Iron Man 3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22986" y="6439163"/>
            <a:ext cx="3187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Copyright © Solid Angle Inc. All rights reserved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4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</a:t>
            </a:r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 I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585353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</a:t>
            </a:r>
            <a:r>
              <a:rPr lang="en-US" altLang="zh-TW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from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Light-to-Surface matrix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its low-rank property</a:t>
            </a:r>
          </a:p>
        </p:txBody>
      </p:sp>
      <p:sp>
        <p:nvSpPr>
          <p:cNvPr id="186" name="文字方塊 185"/>
          <p:cNvSpPr txBox="1"/>
          <p:nvPr/>
        </p:nvSpPr>
        <p:spPr>
          <a:xfrm>
            <a:off x="760719" y="4305741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2832702" y="4305740"/>
            <a:ext cx="11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586051" y="2755908"/>
            <a:ext cx="1474134" cy="14741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字方塊 188"/>
          <p:cNvSpPr txBox="1"/>
          <p:nvPr/>
        </p:nvSpPr>
        <p:spPr>
          <a:xfrm>
            <a:off x="1128192" y="314091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群組 189"/>
          <p:cNvGrpSpPr/>
          <p:nvPr/>
        </p:nvGrpSpPr>
        <p:grpSpPr>
          <a:xfrm>
            <a:off x="2652840" y="2755908"/>
            <a:ext cx="1474134" cy="1474134"/>
            <a:chOff x="1755449" y="355600"/>
            <a:chExt cx="1224280" cy="1224280"/>
          </a:xfrm>
        </p:grpSpPr>
        <p:sp>
          <p:nvSpPr>
            <p:cNvPr id="191" name="矩形 190"/>
            <p:cNvSpPr/>
            <p:nvPr/>
          </p:nvSpPr>
          <p:spPr>
            <a:xfrm>
              <a:off x="1755449" y="355600"/>
              <a:ext cx="1224280" cy="1224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2" name="直線接點 191"/>
            <p:cNvCxnSpPr/>
            <p:nvPr/>
          </p:nvCxnSpPr>
          <p:spPr>
            <a:xfrm>
              <a:off x="1755449" y="584200"/>
              <a:ext cx="1224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接點 192"/>
            <p:cNvCxnSpPr/>
            <p:nvPr/>
          </p:nvCxnSpPr>
          <p:spPr>
            <a:xfrm>
              <a:off x="1755449" y="821959"/>
              <a:ext cx="1224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/>
            <p:nvPr/>
          </p:nvCxnSpPr>
          <p:spPr>
            <a:xfrm>
              <a:off x="1755449" y="1068070"/>
              <a:ext cx="1224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接點 194"/>
            <p:cNvCxnSpPr/>
            <p:nvPr/>
          </p:nvCxnSpPr>
          <p:spPr>
            <a:xfrm>
              <a:off x="1755449" y="1328453"/>
              <a:ext cx="1224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接點 195"/>
            <p:cNvCxnSpPr/>
            <p:nvPr/>
          </p:nvCxnSpPr>
          <p:spPr>
            <a:xfrm>
              <a:off x="1996440" y="355600"/>
              <a:ext cx="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接點 196"/>
            <p:cNvCxnSpPr/>
            <p:nvPr/>
          </p:nvCxnSpPr>
          <p:spPr>
            <a:xfrm>
              <a:off x="2348865" y="355600"/>
              <a:ext cx="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接點 197"/>
            <p:cNvCxnSpPr/>
            <p:nvPr/>
          </p:nvCxnSpPr>
          <p:spPr>
            <a:xfrm>
              <a:off x="2745105" y="355600"/>
              <a:ext cx="0" cy="228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接點 198"/>
            <p:cNvCxnSpPr/>
            <p:nvPr/>
          </p:nvCxnSpPr>
          <p:spPr>
            <a:xfrm>
              <a:off x="2190750" y="584920"/>
              <a:ext cx="0" cy="2370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接點 199"/>
            <p:cNvCxnSpPr/>
            <p:nvPr/>
          </p:nvCxnSpPr>
          <p:spPr>
            <a:xfrm>
              <a:off x="2394585" y="584200"/>
              <a:ext cx="0" cy="237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接點 200"/>
            <p:cNvCxnSpPr/>
            <p:nvPr/>
          </p:nvCxnSpPr>
          <p:spPr>
            <a:xfrm>
              <a:off x="2684145" y="584200"/>
              <a:ext cx="0" cy="237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接點 201"/>
            <p:cNvCxnSpPr/>
            <p:nvPr/>
          </p:nvCxnSpPr>
          <p:spPr>
            <a:xfrm>
              <a:off x="1930783" y="821959"/>
              <a:ext cx="0" cy="243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接點 202"/>
            <p:cNvCxnSpPr/>
            <p:nvPr/>
          </p:nvCxnSpPr>
          <p:spPr>
            <a:xfrm>
              <a:off x="2229485" y="821959"/>
              <a:ext cx="0" cy="243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接點 203"/>
            <p:cNvCxnSpPr/>
            <p:nvPr/>
          </p:nvCxnSpPr>
          <p:spPr>
            <a:xfrm>
              <a:off x="2778760" y="821959"/>
              <a:ext cx="0" cy="243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接點 204"/>
            <p:cNvCxnSpPr/>
            <p:nvPr/>
          </p:nvCxnSpPr>
          <p:spPr>
            <a:xfrm>
              <a:off x="2098040" y="1068070"/>
              <a:ext cx="0" cy="2603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接點 205"/>
            <p:cNvCxnSpPr/>
            <p:nvPr/>
          </p:nvCxnSpPr>
          <p:spPr>
            <a:xfrm>
              <a:off x="2434590" y="1068070"/>
              <a:ext cx="0" cy="2603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/>
            <p:cNvCxnSpPr/>
            <p:nvPr/>
          </p:nvCxnSpPr>
          <p:spPr>
            <a:xfrm>
              <a:off x="2635250" y="1068070"/>
              <a:ext cx="0" cy="2603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/>
            <p:cNvCxnSpPr/>
            <p:nvPr/>
          </p:nvCxnSpPr>
          <p:spPr>
            <a:xfrm>
              <a:off x="1996440" y="1328453"/>
              <a:ext cx="0" cy="25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接點 208"/>
            <p:cNvCxnSpPr/>
            <p:nvPr/>
          </p:nvCxnSpPr>
          <p:spPr>
            <a:xfrm>
              <a:off x="2375209" y="1328452"/>
              <a:ext cx="0" cy="25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/>
            <p:cNvCxnSpPr/>
            <p:nvPr/>
          </p:nvCxnSpPr>
          <p:spPr>
            <a:xfrm>
              <a:off x="2824480" y="1328452"/>
              <a:ext cx="0" cy="25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文字方塊 210"/>
          <p:cNvSpPr txBox="1"/>
          <p:nvPr/>
        </p:nvSpPr>
        <p:spPr>
          <a:xfrm>
            <a:off x="4841874" y="4305740"/>
            <a:ext cx="11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sampled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向右箭號 211"/>
          <p:cNvSpPr/>
          <p:nvPr/>
        </p:nvSpPr>
        <p:spPr>
          <a:xfrm>
            <a:off x="2084961" y="3492974"/>
            <a:ext cx="540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697059" y="2755907"/>
            <a:ext cx="1475956" cy="1474134"/>
            <a:chOff x="4697059" y="2755907"/>
            <a:chExt cx="1475956" cy="1474134"/>
          </a:xfrm>
        </p:grpSpPr>
        <p:sp>
          <p:nvSpPr>
            <p:cNvPr id="157" name="矩形 156"/>
            <p:cNvSpPr/>
            <p:nvPr/>
          </p:nvSpPr>
          <p:spPr>
            <a:xfrm>
              <a:off x="4702172" y="4001415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4705018" y="4134207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4816512" y="3933457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5185996" y="3933457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矩形 160"/>
            <p:cNvSpPr/>
            <p:nvPr/>
          </p:nvSpPr>
          <p:spPr>
            <a:xfrm>
              <a:off x="5786176" y="3934902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矩形 161"/>
            <p:cNvSpPr/>
            <p:nvPr/>
          </p:nvSpPr>
          <p:spPr>
            <a:xfrm>
              <a:off x="4700016" y="3679997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>
              <a:off x="4702861" y="3812789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4846248" y="3616382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5353706" y="3616382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5620558" y="3619499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矩形 166"/>
            <p:cNvSpPr/>
            <p:nvPr/>
          </p:nvSpPr>
          <p:spPr>
            <a:xfrm>
              <a:off x="6000550" y="3616382"/>
              <a:ext cx="43347" cy="303429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4699975" y="3395059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4702820" y="3527852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4751498" y="3322134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5129997" y="3320621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5723663" y="3320678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6066366" y="3320621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4704506" y="3088331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4707351" y="3221124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4965369" y="3037579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5298842" y="3037579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5573303" y="3033795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5955255" y="3033093"/>
              <a:ext cx="43347" cy="28175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4699975" y="2817102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4702820" y="2929442"/>
              <a:ext cx="1465664" cy="4334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4829092" y="2761708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5141922" y="2760188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5628460" y="2762108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6010190" y="2760188"/>
              <a:ext cx="43347" cy="263652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5" name="群組 214"/>
            <p:cNvGrpSpPr/>
            <p:nvPr/>
          </p:nvGrpSpPr>
          <p:grpSpPr>
            <a:xfrm>
              <a:off x="4697059" y="2755907"/>
              <a:ext cx="1474134" cy="1474134"/>
              <a:chOff x="1755449" y="355600"/>
              <a:chExt cx="1224280" cy="1224280"/>
            </a:xfrm>
          </p:grpSpPr>
          <p:sp>
            <p:nvSpPr>
              <p:cNvPr id="216" name="矩形 215"/>
              <p:cNvSpPr/>
              <p:nvPr/>
            </p:nvSpPr>
            <p:spPr>
              <a:xfrm>
                <a:off x="1755449" y="355600"/>
                <a:ext cx="1224280" cy="12242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7" name="直線接點 216"/>
              <p:cNvCxnSpPr/>
              <p:nvPr/>
            </p:nvCxnSpPr>
            <p:spPr>
              <a:xfrm>
                <a:off x="1755449" y="584200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接點 217"/>
              <p:cNvCxnSpPr/>
              <p:nvPr/>
            </p:nvCxnSpPr>
            <p:spPr>
              <a:xfrm>
                <a:off x="1755449" y="821959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接點 218"/>
              <p:cNvCxnSpPr/>
              <p:nvPr/>
            </p:nvCxnSpPr>
            <p:spPr>
              <a:xfrm>
                <a:off x="1755449" y="1068070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接點 219"/>
              <p:cNvCxnSpPr/>
              <p:nvPr/>
            </p:nvCxnSpPr>
            <p:spPr>
              <a:xfrm>
                <a:off x="1755449" y="1328453"/>
                <a:ext cx="12242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接點 220"/>
              <p:cNvCxnSpPr/>
              <p:nvPr/>
            </p:nvCxnSpPr>
            <p:spPr>
              <a:xfrm>
                <a:off x="1996440" y="355600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接點 221"/>
              <p:cNvCxnSpPr/>
              <p:nvPr/>
            </p:nvCxnSpPr>
            <p:spPr>
              <a:xfrm>
                <a:off x="2348865" y="355600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接點 222"/>
              <p:cNvCxnSpPr/>
              <p:nvPr/>
            </p:nvCxnSpPr>
            <p:spPr>
              <a:xfrm>
                <a:off x="2745105" y="355600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線接點 223"/>
              <p:cNvCxnSpPr/>
              <p:nvPr/>
            </p:nvCxnSpPr>
            <p:spPr>
              <a:xfrm>
                <a:off x="2190750" y="584920"/>
                <a:ext cx="0" cy="2370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線接點 224"/>
              <p:cNvCxnSpPr/>
              <p:nvPr/>
            </p:nvCxnSpPr>
            <p:spPr>
              <a:xfrm>
                <a:off x="2394585" y="584200"/>
                <a:ext cx="0" cy="2377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線接點 225"/>
              <p:cNvCxnSpPr/>
              <p:nvPr/>
            </p:nvCxnSpPr>
            <p:spPr>
              <a:xfrm>
                <a:off x="2684145" y="584200"/>
                <a:ext cx="0" cy="23775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線接點 226"/>
              <p:cNvCxnSpPr/>
              <p:nvPr/>
            </p:nvCxnSpPr>
            <p:spPr>
              <a:xfrm>
                <a:off x="1930783" y="821959"/>
                <a:ext cx="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線接點 227"/>
              <p:cNvCxnSpPr/>
              <p:nvPr/>
            </p:nvCxnSpPr>
            <p:spPr>
              <a:xfrm>
                <a:off x="2229485" y="821959"/>
                <a:ext cx="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線接點 228"/>
              <p:cNvCxnSpPr/>
              <p:nvPr/>
            </p:nvCxnSpPr>
            <p:spPr>
              <a:xfrm>
                <a:off x="2778760" y="821959"/>
                <a:ext cx="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線接點 229"/>
              <p:cNvCxnSpPr/>
              <p:nvPr/>
            </p:nvCxnSpPr>
            <p:spPr>
              <a:xfrm>
                <a:off x="2098040" y="1068070"/>
                <a:ext cx="0" cy="2603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線接點 230"/>
              <p:cNvCxnSpPr/>
              <p:nvPr/>
            </p:nvCxnSpPr>
            <p:spPr>
              <a:xfrm>
                <a:off x="2434590" y="1068070"/>
                <a:ext cx="0" cy="2603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線接點 231"/>
              <p:cNvCxnSpPr/>
              <p:nvPr/>
            </p:nvCxnSpPr>
            <p:spPr>
              <a:xfrm>
                <a:off x="2635250" y="1068070"/>
                <a:ext cx="0" cy="2603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線接點 232"/>
              <p:cNvCxnSpPr/>
              <p:nvPr/>
            </p:nvCxnSpPr>
            <p:spPr>
              <a:xfrm>
                <a:off x="1996440" y="1328453"/>
                <a:ext cx="0" cy="2514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線接點 233"/>
              <p:cNvCxnSpPr/>
              <p:nvPr/>
            </p:nvCxnSpPr>
            <p:spPr>
              <a:xfrm>
                <a:off x="2375209" y="1328452"/>
                <a:ext cx="0" cy="2514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線接點 234"/>
              <p:cNvCxnSpPr/>
              <p:nvPr/>
            </p:nvCxnSpPr>
            <p:spPr>
              <a:xfrm>
                <a:off x="2824480" y="1328452"/>
                <a:ext cx="0" cy="2514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矩形 235"/>
            <p:cNvSpPr/>
            <p:nvPr/>
          </p:nvSpPr>
          <p:spPr>
            <a:xfrm>
              <a:off x="6083197" y="3933457"/>
              <a:ext cx="43347" cy="290425"/>
            </a:xfrm>
            <a:prstGeom prst="rect">
              <a:avLst/>
            </a:prstGeom>
            <a:solidFill>
              <a:srgbClr val="CE82D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4829092" y="281687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5140939" y="281446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4829092" y="292854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5140939" y="293047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5628460" y="281718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5628460" y="292953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6010190" y="292910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矩形 243"/>
            <p:cNvSpPr/>
            <p:nvPr/>
          </p:nvSpPr>
          <p:spPr>
            <a:xfrm>
              <a:off x="6008986" y="281718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矩形 244"/>
            <p:cNvSpPr/>
            <p:nvPr/>
          </p:nvSpPr>
          <p:spPr>
            <a:xfrm>
              <a:off x="4965369" y="3087141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矩形 245"/>
            <p:cNvSpPr/>
            <p:nvPr/>
          </p:nvSpPr>
          <p:spPr>
            <a:xfrm>
              <a:off x="4965369" y="3220737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5298842" y="308922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5298842" y="322044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5573303" y="308846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5573303" y="322044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5955848" y="308922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5955848" y="3220737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4751919" y="339429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>
              <a:off x="4753183" y="352746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>
              <a:off x="5130622" y="339667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>
              <a:off x="5130840" y="353048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5723663" y="3396156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>
              <a:off x="6066366" y="339469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>
              <a:off x="5723663" y="3527850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>
              <a:off x="6066366" y="352746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>
              <a:off x="4846283" y="368072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>
              <a:off x="4845470" y="3809866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5353518" y="381278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5353518" y="3679997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矩形 264"/>
            <p:cNvSpPr/>
            <p:nvPr/>
          </p:nvSpPr>
          <p:spPr>
            <a:xfrm>
              <a:off x="5621269" y="381225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矩形 265"/>
            <p:cNvSpPr/>
            <p:nvPr/>
          </p:nvSpPr>
          <p:spPr>
            <a:xfrm>
              <a:off x="6000550" y="381225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6000397" y="368029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矩形 267"/>
            <p:cNvSpPr/>
            <p:nvPr/>
          </p:nvSpPr>
          <p:spPr>
            <a:xfrm>
              <a:off x="5621082" y="3679462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矩形 268"/>
            <p:cNvSpPr/>
            <p:nvPr/>
          </p:nvSpPr>
          <p:spPr>
            <a:xfrm>
              <a:off x="4815232" y="400141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矩形 269"/>
            <p:cNvSpPr/>
            <p:nvPr/>
          </p:nvSpPr>
          <p:spPr>
            <a:xfrm>
              <a:off x="4815232" y="4135214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矩形 270"/>
            <p:cNvSpPr/>
            <p:nvPr/>
          </p:nvSpPr>
          <p:spPr>
            <a:xfrm>
              <a:off x="5184666" y="400019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>
              <a:off x="5185796" y="4132143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矩形 272"/>
            <p:cNvSpPr/>
            <p:nvPr/>
          </p:nvSpPr>
          <p:spPr>
            <a:xfrm>
              <a:off x="5786351" y="4001039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矩形 273"/>
            <p:cNvSpPr/>
            <p:nvPr/>
          </p:nvSpPr>
          <p:spPr>
            <a:xfrm>
              <a:off x="5787506" y="4135628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>
              <a:off x="6082170" y="4000745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矩形 275"/>
            <p:cNvSpPr/>
            <p:nvPr/>
          </p:nvSpPr>
          <p:spPr>
            <a:xfrm>
              <a:off x="6082170" y="4134437"/>
              <a:ext cx="43347" cy="43347"/>
            </a:xfrm>
            <a:prstGeom prst="rect">
              <a:avLst/>
            </a:prstGeom>
            <a:solidFill>
              <a:schemeClr val="accent6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3" name="群組 312"/>
          <p:cNvGrpSpPr/>
          <p:nvPr/>
        </p:nvGrpSpPr>
        <p:grpSpPr>
          <a:xfrm>
            <a:off x="6998653" y="2755907"/>
            <a:ext cx="89757" cy="1474134"/>
            <a:chOff x="6998653" y="2755907"/>
            <a:chExt cx="89757" cy="1474134"/>
          </a:xfrm>
        </p:grpSpPr>
        <p:cxnSp>
          <p:nvCxnSpPr>
            <p:cNvPr id="277" name="直線接點 276"/>
            <p:cNvCxnSpPr/>
            <p:nvPr/>
          </p:nvCxnSpPr>
          <p:spPr>
            <a:xfrm>
              <a:off x="6998728" y="3031160"/>
              <a:ext cx="866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線接點 277"/>
            <p:cNvCxnSpPr/>
            <p:nvPr/>
          </p:nvCxnSpPr>
          <p:spPr>
            <a:xfrm>
              <a:off x="6998728" y="3317442"/>
              <a:ext cx="866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接點 278"/>
            <p:cNvCxnSpPr/>
            <p:nvPr/>
          </p:nvCxnSpPr>
          <p:spPr>
            <a:xfrm>
              <a:off x="6998728" y="3613780"/>
              <a:ext cx="866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線接點 279"/>
            <p:cNvCxnSpPr/>
            <p:nvPr/>
          </p:nvCxnSpPr>
          <p:spPr>
            <a:xfrm>
              <a:off x="6998728" y="3927302"/>
              <a:ext cx="8669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矩形 280"/>
            <p:cNvSpPr/>
            <p:nvPr/>
          </p:nvSpPr>
          <p:spPr>
            <a:xfrm>
              <a:off x="7001716" y="2814884"/>
              <a:ext cx="86694" cy="4334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7001592" y="2928540"/>
              <a:ext cx="86694" cy="4334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矩形 282"/>
            <p:cNvSpPr/>
            <p:nvPr/>
          </p:nvSpPr>
          <p:spPr>
            <a:xfrm>
              <a:off x="6999849" y="3089225"/>
              <a:ext cx="86694" cy="43347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6999981" y="3220449"/>
              <a:ext cx="86694" cy="43347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矩形 284"/>
            <p:cNvSpPr/>
            <p:nvPr/>
          </p:nvSpPr>
          <p:spPr>
            <a:xfrm>
              <a:off x="6999849" y="3394292"/>
              <a:ext cx="86694" cy="4334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" name="矩形 285"/>
            <p:cNvSpPr/>
            <p:nvPr/>
          </p:nvSpPr>
          <p:spPr>
            <a:xfrm>
              <a:off x="6998653" y="3525346"/>
              <a:ext cx="86694" cy="43347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矩形 286"/>
            <p:cNvSpPr/>
            <p:nvPr/>
          </p:nvSpPr>
          <p:spPr>
            <a:xfrm>
              <a:off x="7001592" y="3675402"/>
              <a:ext cx="86694" cy="43347"/>
            </a:xfrm>
            <a:prstGeom prst="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矩形 287"/>
            <p:cNvSpPr/>
            <p:nvPr/>
          </p:nvSpPr>
          <p:spPr>
            <a:xfrm>
              <a:off x="7001592" y="3809866"/>
              <a:ext cx="86694" cy="43347"/>
            </a:xfrm>
            <a:prstGeom prst="rect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矩形 288"/>
            <p:cNvSpPr/>
            <p:nvPr/>
          </p:nvSpPr>
          <p:spPr>
            <a:xfrm>
              <a:off x="7001592" y="4000745"/>
              <a:ext cx="86694" cy="43347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矩形 289"/>
            <p:cNvSpPr/>
            <p:nvPr/>
          </p:nvSpPr>
          <p:spPr>
            <a:xfrm>
              <a:off x="7001592" y="4132907"/>
              <a:ext cx="86694" cy="4334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" name="矩形 290"/>
            <p:cNvSpPr/>
            <p:nvPr/>
          </p:nvSpPr>
          <p:spPr>
            <a:xfrm>
              <a:off x="6998728" y="2755907"/>
              <a:ext cx="86694" cy="14741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3" name="文字方塊 292"/>
          <p:cNvSpPr txBox="1"/>
          <p:nvPr/>
        </p:nvSpPr>
        <p:spPr>
          <a:xfrm>
            <a:off x="7681566" y="4168247"/>
            <a:ext cx="1176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max.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irradiance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矩形 293"/>
          <p:cNvSpPr/>
          <p:nvPr/>
        </p:nvSpPr>
        <p:spPr>
          <a:xfrm>
            <a:off x="8230782" y="2754408"/>
            <a:ext cx="78559" cy="26958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8230782" y="3033059"/>
            <a:ext cx="78559" cy="288647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矩形 295"/>
          <p:cNvSpPr/>
          <p:nvPr/>
        </p:nvSpPr>
        <p:spPr>
          <a:xfrm>
            <a:off x="8230782" y="3323297"/>
            <a:ext cx="78559" cy="28864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矩形 296"/>
          <p:cNvSpPr/>
          <p:nvPr/>
        </p:nvSpPr>
        <p:spPr>
          <a:xfrm>
            <a:off x="8231274" y="3616639"/>
            <a:ext cx="78067" cy="30310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矩形 297"/>
          <p:cNvSpPr/>
          <p:nvPr/>
        </p:nvSpPr>
        <p:spPr>
          <a:xfrm>
            <a:off x="8225268" y="3935594"/>
            <a:ext cx="90294" cy="289053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9" name="群組 298"/>
          <p:cNvGrpSpPr/>
          <p:nvPr/>
        </p:nvGrpSpPr>
        <p:grpSpPr>
          <a:xfrm>
            <a:off x="8226714" y="2755907"/>
            <a:ext cx="86694" cy="1474134"/>
            <a:chOff x="5754044" y="355599"/>
            <a:chExt cx="72000" cy="1224280"/>
          </a:xfrm>
        </p:grpSpPr>
        <p:cxnSp>
          <p:nvCxnSpPr>
            <p:cNvPr id="300" name="直線接點 299"/>
            <p:cNvCxnSpPr/>
            <p:nvPr/>
          </p:nvCxnSpPr>
          <p:spPr>
            <a:xfrm>
              <a:off x="5754044" y="584199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線接點 300"/>
            <p:cNvCxnSpPr/>
            <p:nvPr/>
          </p:nvCxnSpPr>
          <p:spPr>
            <a:xfrm>
              <a:off x="5754044" y="821958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線接點 301"/>
            <p:cNvCxnSpPr/>
            <p:nvPr/>
          </p:nvCxnSpPr>
          <p:spPr>
            <a:xfrm>
              <a:off x="5754044" y="1068069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線接點 302"/>
            <p:cNvCxnSpPr/>
            <p:nvPr/>
          </p:nvCxnSpPr>
          <p:spPr>
            <a:xfrm>
              <a:off x="5754044" y="1328452"/>
              <a:ext cx="7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矩形 303"/>
            <p:cNvSpPr/>
            <p:nvPr/>
          </p:nvSpPr>
          <p:spPr>
            <a:xfrm>
              <a:off x="5754044" y="355599"/>
              <a:ext cx="72000" cy="1224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5" name="向右箭號 304"/>
          <p:cNvSpPr/>
          <p:nvPr/>
        </p:nvSpPr>
        <p:spPr>
          <a:xfrm>
            <a:off x="4140939" y="3492974"/>
            <a:ext cx="540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向右箭號 305"/>
          <p:cNvSpPr/>
          <p:nvPr/>
        </p:nvSpPr>
        <p:spPr>
          <a:xfrm>
            <a:off x="6316658" y="3491678"/>
            <a:ext cx="540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向右箭號 306"/>
          <p:cNvSpPr/>
          <p:nvPr/>
        </p:nvSpPr>
        <p:spPr>
          <a:xfrm>
            <a:off x="7389890" y="3491678"/>
            <a:ext cx="540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文字方塊 307"/>
          <p:cNvSpPr txBox="1"/>
          <p:nvPr/>
        </p:nvSpPr>
        <p:spPr>
          <a:xfrm>
            <a:off x="6492765" y="4302696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sampled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irradiance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矩形 308"/>
          <p:cNvSpPr/>
          <p:nvPr/>
        </p:nvSpPr>
        <p:spPr>
          <a:xfrm>
            <a:off x="2626646" y="5023337"/>
            <a:ext cx="3503247" cy="1411969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clustering: </a:t>
            </a:r>
          </a:p>
          <a:p>
            <a:r>
              <a:rPr lang="en-US" altLang="zh-TW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LightSlice</a:t>
            </a:r>
            <a:r>
              <a:rPr lang="en-US" altLang="zh-TW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altLang="zh-TW" i="1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altLang="zh-TW" i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i="1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Pellacini</a:t>
            </a:r>
            <a:r>
              <a:rPr lang="en-US" altLang="zh-TW" i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2011</a:t>
            </a:r>
            <a:r>
              <a:rPr lang="en-US" altLang="zh-TW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US" altLang="zh-TW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sample clustering:</a:t>
            </a:r>
          </a:p>
          <a:p>
            <a:r>
              <a:rPr lang="en-US" altLang="zh-TW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6D </a:t>
            </a:r>
            <a:r>
              <a:rPr lang="en-US" altLang="zh-TW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bvhtree</a:t>
            </a:r>
            <a:endParaRPr lang="zh-TW" alt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矩形 309"/>
          <p:cNvSpPr/>
          <p:nvPr/>
        </p:nvSpPr>
        <p:spPr>
          <a:xfrm>
            <a:off x="7600762" y="5023336"/>
            <a:ext cx="1351214" cy="1411969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max.</a:t>
            </a:r>
          </a:p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irradiance </a:t>
            </a:r>
          </a:p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each cluster</a:t>
            </a:r>
            <a:endParaRPr lang="zh-TW" alt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文字方塊 310"/>
          <p:cNvSpPr txBox="1"/>
          <p:nvPr/>
        </p:nvSpPr>
        <p:spPr>
          <a:xfrm>
            <a:off x="1018368" y="238513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文字方塊 311"/>
          <p:cNvSpPr txBox="1"/>
          <p:nvPr/>
        </p:nvSpPr>
        <p:spPr>
          <a:xfrm rot="16200000">
            <a:off x="-33024" y="33050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latex.codecogs.com/png.latex?%5Cdpi%7B200%7D%20E_%7Bc%7D%5E%7B%28max%29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905" y="1449194"/>
            <a:ext cx="993415" cy="44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213" name="圖片 2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180000"/>
            <a:ext cx="180000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1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7" grpId="0"/>
      <p:bldP spid="188" grpId="0" animBg="1"/>
      <p:bldP spid="189" grpId="0"/>
      <p:bldP spid="211" grpId="0"/>
      <p:bldP spid="212" grpId="0" animBg="1"/>
      <p:bldP spid="293" grpId="0"/>
      <p:bldP spid="294" grpId="0" animBg="1"/>
      <p:bldP spid="295" grpId="0" animBg="1"/>
      <p:bldP spid="296" grpId="0" animBg="1"/>
      <p:bldP spid="297" grpId="0" animBg="1"/>
      <p:bldP spid="298" grpId="0" animBg="1"/>
      <p:bldP spid="305" grpId="0" animBg="1"/>
      <p:bldP spid="306" grpId="0" animBg="1"/>
      <p:bldP spid="307" grpId="0" animBg="1"/>
      <p:bldP spid="308" grpId="0"/>
      <p:bldP spid="309" grpId="0" animBg="1"/>
      <p:bldP spid="310" grpId="0" animBg="1"/>
      <p:bldP spid="311" grpId="0"/>
      <p:bldP spid="3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</a:t>
            </a:r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 I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65850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</a:t>
            </a:r>
            <a:r>
              <a:rPr lang="en-US" altLang="zh-TW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Surface-to-Camera matrix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its sparse structures</a:t>
            </a:r>
          </a:p>
        </p:txBody>
      </p:sp>
      <p:sp>
        <p:nvSpPr>
          <p:cNvPr id="7" name="矩形 6"/>
          <p:cNvSpPr/>
          <p:nvPr/>
        </p:nvSpPr>
        <p:spPr>
          <a:xfrm>
            <a:off x="8283419" y="5338275"/>
            <a:ext cx="272996" cy="82807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67788" y="5338274"/>
            <a:ext cx="264913" cy="80055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90600" y="5342020"/>
            <a:ext cx="284257" cy="79637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34649" y="5331129"/>
            <a:ext cx="344612" cy="97313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76848" y="5333520"/>
            <a:ext cx="284257" cy="89397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7087635" y="5334193"/>
            <a:ext cx="1474134" cy="86694"/>
            <a:chOff x="4778703" y="2630636"/>
            <a:chExt cx="1224280" cy="72000"/>
          </a:xfrm>
        </p:grpSpPr>
        <p:sp>
          <p:nvSpPr>
            <p:cNvPr id="49" name="矩形 48"/>
            <p:cNvSpPr/>
            <p:nvPr/>
          </p:nvSpPr>
          <p:spPr>
            <a:xfrm>
              <a:off x="4778703" y="2630636"/>
              <a:ext cx="1224280" cy="7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/>
            <p:nvPr/>
          </p:nvCxnSpPr>
          <p:spPr>
            <a:xfrm>
              <a:off x="5019694" y="263063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5256550" y="263063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>
              <a:off x="5480393" y="263063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5768359" y="2630636"/>
              <a:ext cx="0" cy="7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字方塊 53"/>
          <p:cNvSpPr txBox="1"/>
          <p:nvPr/>
        </p:nvSpPr>
        <p:spPr>
          <a:xfrm>
            <a:off x="7377518" y="5399364"/>
            <a:ext cx="1101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max.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BSSRDF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752160" y="3446796"/>
            <a:ext cx="864870" cy="7391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7806928" y="4165549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lookup</a:t>
            </a:r>
          </a:p>
        </p:txBody>
      </p:sp>
      <p:sp>
        <p:nvSpPr>
          <p:cNvPr id="106" name="橢圓 105"/>
          <p:cNvSpPr/>
          <p:nvPr/>
        </p:nvSpPr>
        <p:spPr>
          <a:xfrm>
            <a:off x="8023877" y="368160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/>
          <p:cNvSpPr/>
          <p:nvPr/>
        </p:nvSpPr>
        <p:spPr>
          <a:xfrm>
            <a:off x="8146495" y="381277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7835113" y="405647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8516767" y="382511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8354711" y="348063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8146495" y="3667438"/>
            <a:ext cx="76200" cy="76200"/>
          </a:xfrm>
          <a:prstGeom prst="ellipse">
            <a:avLst/>
          </a:prstGeom>
          <a:solidFill>
            <a:srgbClr val="CE82D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7964805" y="3495285"/>
            <a:ext cx="432000" cy="432000"/>
          </a:xfrm>
          <a:prstGeom prst="ellipse">
            <a:avLst/>
          </a:prstGeom>
          <a:noFill/>
          <a:ln>
            <a:solidFill>
              <a:srgbClr val="CE82D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586800" y="2757600"/>
            <a:ext cx="1474134" cy="14741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54660" y="4305741"/>
            <a:ext cx="112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896541" y="23851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/>
          <p:cNvSpPr txBox="1"/>
          <p:nvPr/>
        </p:nvSpPr>
        <p:spPr>
          <a:xfrm rot="16200000">
            <a:off x="-33023" y="33050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1128192" y="314091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向右箭號 122"/>
          <p:cNvSpPr/>
          <p:nvPr/>
        </p:nvSpPr>
        <p:spPr>
          <a:xfrm>
            <a:off x="2084961" y="3492974"/>
            <a:ext cx="360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2632689" y="4300039"/>
            <a:ext cx="1127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2459239" y="2756479"/>
            <a:ext cx="1474134" cy="14741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直線接點 125"/>
          <p:cNvCxnSpPr/>
          <p:nvPr/>
        </p:nvCxnSpPr>
        <p:spPr>
          <a:xfrm>
            <a:off x="2749412" y="2756479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>
            <a:off x="3034606" y="2756479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>
            <a:off x="3304131" y="2756479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3650866" y="2756479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/>
          <p:cNvCxnSpPr/>
          <p:nvPr/>
        </p:nvCxnSpPr>
        <p:spPr>
          <a:xfrm>
            <a:off x="2463826" y="3052876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/>
          <p:cNvCxnSpPr/>
          <p:nvPr/>
        </p:nvCxnSpPr>
        <p:spPr>
          <a:xfrm>
            <a:off x="2466120" y="3361771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>
            <a:off x="2460768" y="3672196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/>
          <p:cNvCxnSpPr/>
          <p:nvPr/>
        </p:nvCxnSpPr>
        <p:spPr>
          <a:xfrm>
            <a:off x="2459239" y="4011675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向右箭號 133"/>
          <p:cNvSpPr/>
          <p:nvPr/>
        </p:nvSpPr>
        <p:spPr>
          <a:xfrm>
            <a:off x="3946797" y="3492974"/>
            <a:ext cx="360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4087484" y="431188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kdtree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camera clusters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336611" y="2768324"/>
            <a:ext cx="1474134" cy="14741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直線接點 136"/>
          <p:cNvCxnSpPr/>
          <p:nvPr/>
        </p:nvCxnSpPr>
        <p:spPr>
          <a:xfrm>
            <a:off x="4626784" y="2768324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/>
          <p:cNvCxnSpPr/>
          <p:nvPr/>
        </p:nvCxnSpPr>
        <p:spPr>
          <a:xfrm>
            <a:off x="4911978" y="2768324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/>
          <p:nvPr/>
        </p:nvCxnSpPr>
        <p:spPr>
          <a:xfrm>
            <a:off x="5181503" y="2768324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/>
          <p:cNvCxnSpPr/>
          <p:nvPr/>
        </p:nvCxnSpPr>
        <p:spPr>
          <a:xfrm>
            <a:off x="5528238" y="2768324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>
            <a:off x="4341198" y="3064721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>
            <a:off x="4343492" y="3373616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/>
          <p:cNvCxnSpPr/>
          <p:nvPr/>
        </p:nvCxnSpPr>
        <p:spPr>
          <a:xfrm>
            <a:off x="4338140" y="3684041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4336611" y="4023520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>
            <a:off x="4335872" y="2896763"/>
            <a:ext cx="1476000" cy="36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/>
          <p:cNvSpPr/>
          <p:nvPr/>
        </p:nvSpPr>
        <p:spPr>
          <a:xfrm>
            <a:off x="4335872" y="3217948"/>
            <a:ext cx="1476000" cy="36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4343492" y="3522830"/>
            <a:ext cx="1476000" cy="36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4335872" y="3850650"/>
            <a:ext cx="1476000" cy="36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矩形 148"/>
          <p:cNvSpPr/>
          <p:nvPr/>
        </p:nvSpPr>
        <p:spPr>
          <a:xfrm>
            <a:off x="4346189" y="4125778"/>
            <a:ext cx="1476000" cy="36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右箭號 149"/>
          <p:cNvSpPr/>
          <p:nvPr/>
        </p:nvSpPr>
        <p:spPr>
          <a:xfrm>
            <a:off x="5832242" y="3492974"/>
            <a:ext cx="360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5217248" y="2475322"/>
            <a:ext cx="864870" cy="7391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5469994" y="2179154"/>
            <a:ext cx="750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kdtree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3" name="橢圓 152"/>
          <p:cNvSpPr/>
          <p:nvPr/>
        </p:nvSpPr>
        <p:spPr>
          <a:xfrm>
            <a:off x="5488965" y="271012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/>
          <p:cNvSpPr/>
          <p:nvPr/>
        </p:nvSpPr>
        <p:spPr>
          <a:xfrm>
            <a:off x="5611583" y="2841302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5300201" y="3085004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/>
          <p:cNvSpPr/>
          <p:nvPr/>
        </p:nvSpPr>
        <p:spPr>
          <a:xfrm>
            <a:off x="5981855" y="285363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5819799" y="2509162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文字方塊 157"/>
          <p:cNvSpPr txBox="1"/>
          <p:nvPr/>
        </p:nvSpPr>
        <p:spPr>
          <a:xfrm>
            <a:off x="6078945" y="4315066"/>
            <a:ext cx="174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camera clusters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6213638" y="2771506"/>
            <a:ext cx="1474134" cy="14741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0" name="直線接點 159"/>
          <p:cNvCxnSpPr/>
          <p:nvPr/>
        </p:nvCxnSpPr>
        <p:spPr>
          <a:xfrm>
            <a:off x="6503811" y="2771506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/>
          <p:cNvCxnSpPr/>
          <p:nvPr/>
        </p:nvCxnSpPr>
        <p:spPr>
          <a:xfrm>
            <a:off x="6789005" y="2771506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7058530" y="2771506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7405265" y="2771506"/>
            <a:ext cx="0" cy="1474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/>
          <p:cNvCxnSpPr/>
          <p:nvPr/>
        </p:nvCxnSpPr>
        <p:spPr>
          <a:xfrm>
            <a:off x="6218225" y="3067903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6220519" y="3376798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>
            <a:off x="6215167" y="3687223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>
            <a:off x="6213638" y="4026702"/>
            <a:ext cx="14741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矩形 167"/>
          <p:cNvSpPr/>
          <p:nvPr/>
        </p:nvSpPr>
        <p:spPr>
          <a:xfrm>
            <a:off x="7221145" y="2771413"/>
            <a:ext cx="45719" cy="1476000"/>
          </a:xfrm>
          <a:prstGeom prst="rect">
            <a:avLst/>
          </a:prstGeom>
          <a:solidFill>
            <a:srgbClr val="CE8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向右箭號 168"/>
          <p:cNvSpPr/>
          <p:nvPr/>
        </p:nvSpPr>
        <p:spPr>
          <a:xfrm rot="5400000">
            <a:off x="8168717" y="4832705"/>
            <a:ext cx="360000" cy="883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2444891" y="5023337"/>
            <a:ext cx="2045829" cy="578121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clustering: </a:t>
            </a:r>
          </a:p>
          <a:p>
            <a:r>
              <a:rPr lang="en-US" altLang="zh-TW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6D </a:t>
            </a:r>
            <a:r>
              <a:rPr lang="en-US" altLang="zh-TW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kdtree</a:t>
            </a:r>
            <a:endParaRPr lang="zh-TW" alt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latex.codecogs.com/png.latex?%5Cdpi%7B200%7D%20R_%7Bd%7D%5E%7B%28ub%29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33" y="1430241"/>
            <a:ext cx="696558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81" name="圖片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180000"/>
            <a:ext cx="180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54" grpId="0"/>
      <p:bldP spid="104" grpId="0" animBg="1"/>
      <p:bldP spid="105" grpId="0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6" grpId="0" animBg="1"/>
      <p:bldP spid="119" grpId="0"/>
      <p:bldP spid="120" grpId="0"/>
      <p:bldP spid="121" grpId="0"/>
      <p:bldP spid="122" grpId="0"/>
      <p:bldP spid="123" grpId="0" animBg="1"/>
      <p:bldP spid="124" grpId="0"/>
      <p:bldP spid="125" grpId="0" animBg="1"/>
      <p:bldP spid="134" grpId="0" animBg="1"/>
      <p:bldP spid="135" grpId="0"/>
      <p:bldP spid="136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/>
      <p:bldP spid="153" grpId="0" animBg="1"/>
      <p:bldP spid="154" grpId="0" animBg="1"/>
      <p:bldP spid="155" grpId="0" animBg="1"/>
      <p:bldP spid="156" grpId="0" animBg="1"/>
      <p:bldP spid="157" grpId="0" animBg="1"/>
      <p:bldP spid="158" grpId="0"/>
      <p:bldP spid="159" grpId="0" animBg="1"/>
      <p:bldP spid="168" grpId="0" animBg="1"/>
      <p:bldP spid="169" grpId="0" animBg="1"/>
      <p:bldP spid="17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906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Pass II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Adaptively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surface samples based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error</a:t>
            </a:r>
          </a:p>
        </p:txBody>
      </p:sp>
      <p:sp>
        <p:nvSpPr>
          <p:cNvPr id="68" name="矩形 67"/>
          <p:cNvSpPr/>
          <p:nvPr/>
        </p:nvSpPr>
        <p:spPr>
          <a:xfrm>
            <a:off x="694944" y="4202539"/>
            <a:ext cx="7770097" cy="140047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線接點 68"/>
          <p:cNvCxnSpPr/>
          <p:nvPr/>
        </p:nvCxnSpPr>
        <p:spPr>
          <a:xfrm>
            <a:off x="702559" y="4198682"/>
            <a:ext cx="781279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0" name="流程圖: 接點 69"/>
          <p:cNvSpPr/>
          <p:nvPr/>
        </p:nvSpPr>
        <p:spPr>
          <a:xfrm>
            <a:off x="5870788" y="4092655"/>
            <a:ext cx="180000" cy="1800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" name="Picture 4" descr="http://latex.codecogs.com/png.latex?%5Cdpi%7B300%7D%20%5Clarge%20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605" y="3852669"/>
            <a:ext cx="20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latex.codecogs.com/gif.latex?%5Cdpi%7B300%7D%20x_%7Bi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082" y="4364448"/>
            <a:ext cx="3192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http://latex.codecogs.com/gif.latex?%5Cdpi%7B300%7D%20R_%7Bd%7D%28%5Cleft%20%5C%7C%20x-x_%7Bi%7D%20%5Cright%20%5C%7C%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238" y="4892036"/>
            <a:ext cx="1693333" cy="3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流程圖: 接點 74"/>
          <p:cNvSpPr/>
          <p:nvPr/>
        </p:nvSpPr>
        <p:spPr>
          <a:xfrm>
            <a:off x="1883068" y="4114048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流程圖: 接點 75"/>
          <p:cNvSpPr/>
          <p:nvPr/>
        </p:nvSpPr>
        <p:spPr>
          <a:xfrm>
            <a:off x="2734244" y="4108682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流程圖: 接點 76"/>
          <p:cNvSpPr/>
          <p:nvPr/>
        </p:nvSpPr>
        <p:spPr>
          <a:xfrm>
            <a:off x="3592167" y="412059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流程圖: 接點 77"/>
          <p:cNvSpPr/>
          <p:nvPr/>
        </p:nvSpPr>
        <p:spPr>
          <a:xfrm>
            <a:off x="4477744" y="4115231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流程圖: 接點 78"/>
          <p:cNvSpPr/>
          <p:nvPr/>
        </p:nvSpPr>
        <p:spPr>
          <a:xfrm>
            <a:off x="5392238" y="4125963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流程圖: 接點 79"/>
          <p:cNvSpPr/>
          <p:nvPr/>
        </p:nvSpPr>
        <p:spPr>
          <a:xfrm>
            <a:off x="6436867" y="412059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流程圖: 接點 80"/>
          <p:cNvSpPr/>
          <p:nvPr/>
        </p:nvSpPr>
        <p:spPr>
          <a:xfrm>
            <a:off x="7319542" y="412059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流程圖: 接點 81"/>
          <p:cNvSpPr/>
          <p:nvPr/>
        </p:nvSpPr>
        <p:spPr>
          <a:xfrm>
            <a:off x="8108349" y="4115231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>
            <a:off x="5444679" y="3501495"/>
            <a:ext cx="426109" cy="557008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流程圖: 接點 84"/>
          <p:cNvSpPr/>
          <p:nvPr/>
        </p:nvSpPr>
        <p:spPr>
          <a:xfrm>
            <a:off x="1031167" y="4107457"/>
            <a:ext cx="180000" cy="1800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" name="Picture 2" descr="http://latex.codecogs.com/gif.latex?%5Cdpi%7B300%7D%20E%28x_%7Bi%7D%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59" y="3571398"/>
            <a:ext cx="673962" cy="30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圓角矩形 86"/>
          <p:cNvSpPr/>
          <p:nvPr/>
        </p:nvSpPr>
        <p:spPr>
          <a:xfrm>
            <a:off x="1240858" y="3385497"/>
            <a:ext cx="1230167" cy="3718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圓角矩形 87"/>
          <p:cNvSpPr/>
          <p:nvPr/>
        </p:nvSpPr>
        <p:spPr>
          <a:xfrm>
            <a:off x="7260028" y="5080683"/>
            <a:ext cx="1230167" cy="37180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>
            <a:off x="860767" y="3933261"/>
            <a:ext cx="515503" cy="498788"/>
            <a:chOff x="7626437" y="2098785"/>
            <a:chExt cx="880287" cy="851744"/>
          </a:xfrm>
        </p:grpSpPr>
        <p:sp>
          <p:nvSpPr>
            <p:cNvPr id="90" name="弧形 89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弧形 90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1714982" y="3933261"/>
            <a:ext cx="515503" cy="498788"/>
            <a:chOff x="7626437" y="2098785"/>
            <a:chExt cx="880287" cy="851744"/>
          </a:xfrm>
        </p:grpSpPr>
        <p:sp>
          <p:nvSpPr>
            <p:cNvPr id="93" name="弧形 92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2568573" y="3937318"/>
            <a:ext cx="515503" cy="498788"/>
            <a:chOff x="7626437" y="2098785"/>
            <a:chExt cx="880287" cy="851744"/>
          </a:xfrm>
        </p:grpSpPr>
        <p:sp>
          <p:nvSpPr>
            <p:cNvPr id="96" name="弧形 95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弧形 96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8" name="群組 97"/>
          <p:cNvGrpSpPr/>
          <p:nvPr/>
        </p:nvGrpSpPr>
        <p:grpSpPr>
          <a:xfrm>
            <a:off x="3429196" y="3931003"/>
            <a:ext cx="515503" cy="498788"/>
            <a:chOff x="7626437" y="2098785"/>
            <a:chExt cx="880287" cy="851744"/>
          </a:xfrm>
        </p:grpSpPr>
        <p:sp>
          <p:nvSpPr>
            <p:cNvPr id="99" name="弧形 98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弧形 99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4324830" y="3948063"/>
            <a:ext cx="515503" cy="498788"/>
            <a:chOff x="7626437" y="2098785"/>
            <a:chExt cx="880287" cy="851744"/>
          </a:xfrm>
        </p:grpSpPr>
        <p:sp>
          <p:nvSpPr>
            <p:cNvPr id="102" name="弧形 101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群組 103"/>
          <p:cNvGrpSpPr/>
          <p:nvPr/>
        </p:nvGrpSpPr>
        <p:grpSpPr>
          <a:xfrm>
            <a:off x="5221944" y="3935519"/>
            <a:ext cx="515503" cy="498788"/>
            <a:chOff x="7626437" y="2098785"/>
            <a:chExt cx="880287" cy="851744"/>
          </a:xfrm>
        </p:grpSpPr>
        <p:sp>
          <p:nvSpPr>
            <p:cNvPr id="105" name="弧形 104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弧形 105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6263128" y="3935519"/>
            <a:ext cx="515503" cy="498788"/>
            <a:chOff x="7626437" y="2098785"/>
            <a:chExt cx="880287" cy="851744"/>
          </a:xfrm>
        </p:grpSpPr>
        <p:sp>
          <p:nvSpPr>
            <p:cNvPr id="108" name="弧形 107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弧形 108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7151998" y="3942458"/>
            <a:ext cx="515503" cy="498788"/>
            <a:chOff x="7626437" y="2098785"/>
            <a:chExt cx="880287" cy="851744"/>
          </a:xfrm>
        </p:grpSpPr>
        <p:sp>
          <p:nvSpPr>
            <p:cNvPr id="111" name="弧形 110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弧形 111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群組 112"/>
          <p:cNvGrpSpPr/>
          <p:nvPr/>
        </p:nvGrpSpPr>
        <p:grpSpPr>
          <a:xfrm>
            <a:off x="7938900" y="3942458"/>
            <a:ext cx="515503" cy="498788"/>
            <a:chOff x="7626437" y="2098785"/>
            <a:chExt cx="880287" cy="851744"/>
          </a:xfrm>
        </p:grpSpPr>
        <p:sp>
          <p:nvSpPr>
            <p:cNvPr id="114" name="弧形 113"/>
            <p:cNvSpPr/>
            <p:nvPr/>
          </p:nvSpPr>
          <p:spPr>
            <a:xfrm>
              <a:off x="7658836" y="2102641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弧形 114"/>
            <p:cNvSpPr/>
            <p:nvPr/>
          </p:nvSpPr>
          <p:spPr>
            <a:xfrm flipH="1">
              <a:off x="7626437" y="2098785"/>
              <a:ext cx="847888" cy="847888"/>
            </a:xfrm>
            <a:prstGeom prst="arc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6" name="左中括弧 125"/>
          <p:cNvSpPr/>
          <p:nvPr/>
        </p:nvSpPr>
        <p:spPr>
          <a:xfrm rot="16200000" flipV="1">
            <a:off x="5644178" y="4187035"/>
            <a:ext cx="108434" cy="432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左中括弧 126"/>
          <p:cNvSpPr/>
          <p:nvPr/>
        </p:nvSpPr>
        <p:spPr>
          <a:xfrm rot="16200000" flipV="1">
            <a:off x="6209515" y="4148129"/>
            <a:ext cx="114918" cy="504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左中括弧 127"/>
          <p:cNvSpPr/>
          <p:nvPr/>
        </p:nvSpPr>
        <p:spPr>
          <a:xfrm rot="16200000" flipV="1">
            <a:off x="6875515" y="3635514"/>
            <a:ext cx="114918" cy="1836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左中括弧 128"/>
          <p:cNvSpPr/>
          <p:nvPr/>
        </p:nvSpPr>
        <p:spPr>
          <a:xfrm rot="16200000" flipV="1">
            <a:off x="4956936" y="3657710"/>
            <a:ext cx="114918" cy="1800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左中括弧 129"/>
          <p:cNvSpPr/>
          <p:nvPr/>
        </p:nvSpPr>
        <p:spPr>
          <a:xfrm rot="16200000" flipV="1">
            <a:off x="3887240" y="2759540"/>
            <a:ext cx="114918" cy="392400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702559" y="6074175"/>
            <a:ext cx="6711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Traverse an </a:t>
            </a:r>
            <a:r>
              <a:rPr lang="en-US" altLang="zh-TW" sz="2400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octree</a:t>
            </a:r>
            <a:r>
              <a:rPr lang="en-US" altLang="zh-TW" sz="24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refining metric:</a:t>
            </a:r>
            <a:endParaRPr lang="zh-TW" altLang="en-US" sz="2400" dirty="0" err="1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Picture 4" descr="http://latex.codecogs.com/gif.latex?%5Cdpi%7B300%7D%20A%20/%20%5Cleft%20%5C%7C%20x-P_%7Bc%7D%20%5Cright%20%5C%7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47" y="6184136"/>
            <a:ext cx="1382562" cy="2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camera, nikon, photography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3952" y="2795007"/>
            <a:ext cx="715230" cy="7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接點 7"/>
          <p:cNvCxnSpPr/>
          <p:nvPr/>
        </p:nvCxnSpPr>
        <p:spPr>
          <a:xfrm>
            <a:off x="708059" y="6325157"/>
            <a:ext cx="641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05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906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Pass II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Adaptively refine surface samples based on the estimated error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node </a:t>
            </a:r>
            <a:r>
              <a:rPr lang="en-US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acceleration structure, we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refining if</a:t>
            </a:r>
          </a:p>
          <a:p>
            <a:pPr lvl="1"/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46104" y="5142218"/>
            <a:ext cx="341281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max. error</a:t>
            </a:r>
          </a:p>
          <a:p>
            <a:pPr algn="ctr"/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approximation</a:t>
            </a:r>
            <a:endParaRPr lang="zh-TW" altLang="en-US" sz="24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http://latex.codecogs.com/gif.latex?%5Cdpi%7B300%7D%20%5CLARGE%20R_%7Bd%7D%5E%7B%28ub%29%7D%20%5Csum_%7Bj%5Cin%20C%7DE_%7Bj%7DA_%7Bj%7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72" y="2870360"/>
            <a:ext cx="1727546" cy="7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latex.codecogs.com/gif.latex?%5Cdpi%7B300%7D%20%5CLARGE%20%5Cleft%20%5C%7C%20L_%7BC%7D%5E%7Btrue%7D%20-%20L_%7BC%7D%5E%7Best%7D%20%5Cright%20%5C%7C%20%5Cleq%20R_%7Bd%7D%5E%7B%28ub%29%7D%20%5Csum_%7Bj%5Cin%20C%7DE_%7Bj%7DA_%7Bj%7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92" y="4621650"/>
            <a:ext cx="4292252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ttp://latex.codecogs.com/gif.latex?%5Cdpi%7B300%7D%20%5Cleq%20%5Cepsil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33" y="4737934"/>
            <a:ext cx="489598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7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232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zh-TW" alt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Comparisons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Equal-time comparison (50 sec.) on the refining metrics used in Pass II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4" y="2260181"/>
            <a:ext cx="3209027" cy="32090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06" y="2260181"/>
            <a:ext cx="1524000" cy="1524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06" y="3961502"/>
            <a:ext cx="1524000" cy="1524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2252034"/>
            <a:ext cx="1524000" cy="1524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94" y="2252034"/>
            <a:ext cx="1524000" cy="1524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3945208"/>
            <a:ext cx="1524000" cy="1524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94" y="3945208"/>
            <a:ext cx="1524000" cy="1524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545904" y="5608895"/>
            <a:ext cx="8109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MSA: maximum solid angle [Jensen and Buhler. 2002]</a:t>
            </a: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OUR: our error-based refining metrics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conduct equal-time comparisons with the following methods: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906213" y="2555802"/>
            <a:ext cx="672947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Hierarchical Rendering Technique for Translucent Materials (JB)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H.W. Jensen and J. Buhler (</a:t>
            </a:r>
            <a:r>
              <a:rPr lang="en-US" altLang="zh-TW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SIGGRAPH 2002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906212" y="4059254"/>
            <a:ext cx="6795827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Single-pass Scalable Subsurface Rendering with </a:t>
            </a:r>
            <a:r>
              <a:rPr lang="en-US" altLang="zh-TW" sz="2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Lightcuts</a:t>
            </a:r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Arbree</a:t>
            </a:r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Arbree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B. Walter, and K.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Eurographics</a:t>
            </a:r>
            <a:r>
              <a:rPr lang="en-US" altLang="zh-TW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2008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3" y="2471978"/>
            <a:ext cx="1008000" cy="1306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7" y="3975431"/>
            <a:ext cx="1007999" cy="1306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8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339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Sculpture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1" y="2963268"/>
            <a:ext cx="1980000" cy="3366000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705155" y="5256000"/>
            <a:ext cx="115768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J.B.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30.6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0.003270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35202" y="5256000"/>
            <a:ext cx="115768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Arbree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30.2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0.003040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52202" y="5256000"/>
            <a:ext cx="115768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29.4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0.000588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596704" y="2963267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692040" y="5542488"/>
            <a:ext cx="88357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6705" y="1320991"/>
            <a:ext cx="8159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800.2K triangles, 18.4K VPLs, 13.0M surface samples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(environment +area) lighting, close-up rendering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0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43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Cathedral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705155" y="5256000"/>
            <a:ext cx="115768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J.B.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30.8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0.000107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35202" y="5256000"/>
            <a:ext cx="115768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Arbree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31.0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0.000330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52202" y="5256000"/>
            <a:ext cx="115768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30.5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0.000082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692040" y="5542488"/>
            <a:ext cx="88357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1" y="2963268"/>
            <a:ext cx="1980000" cy="336600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2596704" y="2963267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36705" y="1320991"/>
            <a:ext cx="7929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157.7K triangles, 11.7K VPLs, 6.6M surface samples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lighting, backlit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9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3522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Room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63267"/>
            <a:ext cx="3035616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69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J.B.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303.4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0.000347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99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Arbree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306.7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0.001420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6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299.8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0.000114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8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692040" y="5542488"/>
            <a:ext cx="88357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6705" y="1320991"/>
            <a:ext cx="8258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503.7K triangles, 165.9K VPLs, 13.8M surface samples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(environment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area) lighting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light paths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80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520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- Exhibition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993747"/>
            <a:ext cx="3035616" cy="2276712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0" name="圖片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4140000"/>
            <a:ext cx="1080000" cy="108000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2952000"/>
            <a:ext cx="1080000" cy="1080000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3669889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J.B.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302.1 sec.</a:t>
            </a: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0.011949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99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Arbree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300.9 sec.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0.016933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6936" y="5256000"/>
            <a:ext cx="1228221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301.4 sec.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0.007185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18425" y="5256000"/>
            <a:ext cx="127650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37848" y="5237478"/>
            <a:ext cx="6399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endParaRPr lang="en-US" altLang="zh-TW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692040" y="5542488"/>
            <a:ext cx="88357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r"/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zh-TW" altLang="en-US" sz="20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6623" y="1327814"/>
            <a:ext cx="8410755" cy="9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6705" y="1320991"/>
            <a:ext cx="7929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7.4M triangles, 186.4K VPLs, 20.5M surface samples</a:t>
            </a: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(environment + area) lighting, complex occlusion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5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808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30136" cy="523192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is still a time-consuming task even though the rendering algorithms and graphics hardware have been improved a lot in these years</a:t>
            </a:r>
          </a:p>
          <a:p>
            <a:pPr marL="457200" lvl="1" indent="0"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drives the largest computational budget of getting the pixels to the screen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lvl="1" indent="0"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	        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Dana 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Batali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vice president of 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RenderMan</a:t>
            </a:r>
            <a:endParaRPr lang="en-US" altLang="zh-TW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http://3.bp.blogspot.com/-bKpux8XwRCM/TgZWCL73_DI/AAAAAAAAAD8/v0gm2q0ZHMg/s1600/transformers_2_devast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06" y="4508130"/>
            <a:ext cx="4049664" cy="168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948506" y="6195490"/>
            <a:ext cx="5456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devastator from Transformers: Revenge of the Fallen, 2009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54601" y="5059423"/>
            <a:ext cx="2885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 hours / frame</a:t>
            </a:r>
            <a:endParaRPr lang="zh-TW" altLang="en-US" sz="3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0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95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Dual-matrix Sampling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dual-matrix representation for solving the problem of translucent material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under complex illumination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propose a sampling and reconstruction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based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dual-matrix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unnecessary computation of surface samples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adaptive diffusion approximation</a:t>
            </a: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5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66624" y="1397479"/>
            <a:ext cx="8283600" cy="5037827"/>
          </a:xfrm>
        </p:spPr>
        <p:txBody>
          <a:bodyPr>
            <a:no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altLang="zh-TW" sz="32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Methods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VisibilityCluster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Average Directional Visibility for Many-Light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Dual-Matrix Sampling for Scalable Translucent Material Rendering</a:t>
            </a:r>
          </a:p>
          <a:p>
            <a:pPr lvl="1">
              <a:lnSpc>
                <a:spcPct val="100000"/>
              </a:lnSpc>
            </a:pPr>
            <a:r>
              <a:rPr lang="en-US" altLang="zh-TW" sz="28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SURE-based Optimization for Adaptive Sampling and Reconstruction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7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608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84" y="3059974"/>
            <a:ext cx="3947570" cy="2960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19"/>
          <p:cNvSpPr txBox="1"/>
          <p:nvPr/>
        </p:nvSpPr>
        <p:spPr>
          <a:xfrm>
            <a:off x="5519323" y="6118865"/>
            <a:ext cx="2480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density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7510" y="1206972"/>
            <a:ext cx="8302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concentrate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resource on difficult pixels and apply appropriate filters to reduce noise</a:t>
            </a:r>
            <a:endParaRPr lang="zh-TW" altLang="en-US" sz="28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" b="1"/>
          <a:stretch/>
        </p:blipFill>
        <p:spPr>
          <a:xfrm>
            <a:off x="519288" y="2418080"/>
            <a:ext cx="4123832" cy="410089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771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Distributed Effects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render photo-realistic images, we usually need to simulate several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effects: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E:\Document\Our\sbf\new_results\sanmiguel_dof\sanmiguel_cam20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r="21621"/>
          <a:stretch/>
        </p:blipFill>
        <p:spPr bwMode="auto">
          <a:xfrm>
            <a:off x="325120" y="2709341"/>
            <a:ext cx="1440000" cy="1439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-135980" y="4148491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http://graphics.pixar.com/library/DistributedRayTracing/thumbNail.pn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8" t="15258" r="5235"/>
          <a:stretch/>
        </p:blipFill>
        <p:spPr bwMode="auto">
          <a:xfrm>
            <a:off x="325120" y="4632046"/>
            <a:ext cx="1440000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E:\Document\Our\sbf\new_results\teapot_metal\teapot-metal_sbf_flt_or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61" y="2708491"/>
            <a:ext cx="1440000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23975" y="4148491"/>
            <a:ext cx="278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Glossy reflection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9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 t="10072" b="5626"/>
          <a:stretch/>
        </p:blipFill>
        <p:spPr bwMode="auto">
          <a:xfrm>
            <a:off x="2195360" y="4632046"/>
            <a:ext cx="1440000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8" descr="http://www.graphics.cornell.edu/online/box/box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458" y="2672491"/>
            <a:ext cx="1475999" cy="147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6"/>
          <p:cNvSpPr txBox="1"/>
          <p:nvPr/>
        </p:nvSpPr>
        <p:spPr>
          <a:xfrm>
            <a:off x="3771620" y="4149340"/>
            <a:ext cx="2125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illumination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" descr="E:\Document\Our\sbf\new_results\figure_8\sponza_new_nodof_g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97" y="2914407"/>
            <a:ext cx="2880000" cy="21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/>
          <p:cNvSpPr txBox="1"/>
          <p:nvPr/>
        </p:nvSpPr>
        <p:spPr>
          <a:xfrm>
            <a:off x="6156197" y="5099807"/>
            <a:ext cx="236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 blur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shadow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illumination</a:t>
            </a:r>
          </a:p>
        </p:txBody>
      </p:sp>
      <p:sp>
        <p:nvSpPr>
          <p:cNvPr id="23" name="TextBox 14"/>
          <p:cNvSpPr txBox="1"/>
          <p:nvPr/>
        </p:nvSpPr>
        <p:spPr>
          <a:xfrm>
            <a:off x="-135980" y="6097418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 blur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734258" y="609921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shadow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9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53241" y="2553994"/>
            <a:ext cx="1347059" cy="60247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03984" y="2773490"/>
            <a:ext cx="324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414918" y="2773490"/>
            <a:ext cx="432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33865" y="2553994"/>
            <a:ext cx="697956" cy="60247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97525" y="2773490"/>
            <a:ext cx="324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952508" y="2769065"/>
            <a:ext cx="432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70882" y="2553994"/>
            <a:ext cx="334318" cy="60247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91066" y="2769065"/>
            <a:ext cx="89121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74796" y="2769065"/>
            <a:ext cx="18000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61966" y="2561594"/>
            <a:ext cx="898690" cy="60247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663088" y="2769065"/>
            <a:ext cx="1040237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4508" y="2769065"/>
            <a:ext cx="1030410" cy="1905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771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Distributed Effects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Recall: each distributed effect adds one or two dimensions in Monte Carlo integration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34602" y="4079654"/>
            <a:ext cx="494558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Antialiasing: integration over the pixel</a:t>
            </a:r>
            <a:endParaRPr lang="zh-TW" alt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4602" y="4744557"/>
            <a:ext cx="743023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field: integration over the aperture of camera lens</a:t>
            </a:r>
            <a:endParaRPr lang="zh-TW" alt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34601" y="5409461"/>
            <a:ext cx="813876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 blur: integration over the time the camera shutter is open</a:t>
            </a:r>
            <a:endParaRPr lang="zh-TW" alt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8" descr="http://latex.codecogs.com/gif.latex?%5Cdpi%7B120%7D%20%5Chuge%20I%28i%2Cj%29%20%3D%20%5Cint_%7Bi-1/2%7D%5E%7Bi&amp;plus;1/2%7D%20%5Cint_%7Bj-1/2%7D%5E%7Bj&amp;plus;1/2%7D%20%5Cint_%7B-1%7D%5E1%20%5Cint_%7B-1%7D%5E%7B1%7D%20%5Cint_%7Bt_%7B0%7D%7D%5E%7Bt_%7B1%7D%7D%20%5Cint_%7B%5COmega_%7B1%7D%7D%20%5Ccdots%20%5Cint_%7B%5COmega_%7Bn%7D%7D%20f%28x%2Cy%2Cu%2Cv%2Ct%2C%5Comega_%7Bi_%7B1%7D%7D%2C%5Ccdots%2C%5Comega_%7Bi_%7Bn%7D%7D%29%20dtdvdu%20d%5Comega_%7Bi_%7Bn%7D%7D%20%5Ccdots%20d%5Comega_%7Bi_%7Bi%7D%7Ddyd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82" y="2580467"/>
            <a:ext cx="8549836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/>
          <p:cNvSpPr txBox="1"/>
          <p:nvPr/>
        </p:nvSpPr>
        <p:spPr>
          <a:xfrm>
            <a:off x="634601" y="3414751"/>
            <a:ext cx="666079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illumination: integration over the hemisphere</a:t>
            </a:r>
            <a:endParaRPr lang="zh-TW" alt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43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7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2" grpId="0"/>
      <p:bldP spid="13" grpId="0"/>
      <p:bldP spid="14" grpId="0"/>
      <p:bldP spid="2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6771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Distributed Effects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solving a high-dimensional integral, rendering takes a long time to converge</a:t>
            </a: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994" y="2457471"/>
            <a:ext cx="4032000" cy="3377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10" y="2457471"/>
            <a:ext cx="4032000" cy="3377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1"/>
          <p:cNvSpPr txBox="1"/>
          <p:nvPr/>
        </p:nvSpPr>
        <p:spPr>
          <a:xfrm>
            <a:off x="324910" y="584436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68 samples per pixel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(890 sec.)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4473294" y="5835154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8192 samples per pixel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 day 4 hours)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67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6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Rendering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sampling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fixed budget of samples, adaptive sampling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decides the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sample distribution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concentrates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samples on difficult regions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algorithms properly construct smooth results from the discrete samples at hand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31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sampling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 a robust criterion for measuring pixel error for determining which pixels are worth more effort 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 to select the optimal reconstruction for each pixel (optimal filter is usually spatially-varying and anisotropic)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7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063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- GEM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Sampling and Reconstruction using Greedy Error Minimization [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Rousselle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2011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3" y="2946588"/>
            <a:ext cx="8324437" cy="1939607"/>
          </a:xfrm>
          <a:prstGeom prst="rect">
            <a:avLst/>
          </a:prstGeom>
        </p:spPr>
      </p:pic>
      <p:sp>
        <p:nvSpPr>
          <p:cNvPr id="8" name="TextBox 14"/>
          <p:cNvSpPr txBox="1"/>
          <p:nvPr/>
        </p:nvSpPr>
        <p:spPr>
          <a:xfrm>
            <a:off x="174542" y="4864478"/>
            <a:ext cx="2700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samples / pixel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2815697" y="4861811"/>
            <a:ext cx="97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4040679" y="4861811"/>
            <a:ext cx="97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5265661" y="4861811"/>
            <a:ext cx="97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3095205" y="5279976"/>
            <a:ext cx="2953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row1: filter selection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row2: sample density map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row3: reconstruction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6296677" y="4861811"/>
            <a:ext cx="2700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 samples / pixel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56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063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- GEM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GEM: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518158" y="2669964"/>
            <a:ext cx="1368000" cy="43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026631" y="2492164"/>
            <a:ext cx="2860315" cy="137558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463874" y="1870075"/>
            <a:ext cx="1906914" cy="62208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</a:p>
          <a:p>
            <a:pPr algn="ctr"/>
            <a:r>
              <a:rPr lang="en-US" altLang="zh-TW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Filterbank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04" y="2588577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23" y="2586191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圓角矩形 14"/>
          <p:cNvSpPr/>
          <p:nvPr/>
        </p:nvSpPr>
        <p:spPr>
          <a:xfrm>
            <a:off x="3057333" y="3477555"/>
            <a:ext cx="900000" cy="28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019645" y="3477555"/>
            <a:ext cx="900000" cy="28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32"/>
          <p:cNvSpPr txBox="1"/>
          <p:nvPr/>
        </p:nvSpPr>
        <p:spPr>
          <a:xfrm>
            <a:off x="1448155" y="3236387"/>
            <a:ext cx="4988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1890687" y="2895661"/>
            <a:ext cx="4899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5594311" y="2898876"/>
            <a:ext cx="432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6081616" y="4772326"/>
            <a:ext cx="2376000" cy="76487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Estimator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8122577" y="3880976"/>
            <a:ext cx="1" cy="8339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43" idx="1"/>
          </p:cNvCxnSpPr>
          <p:nvPr/>
        </p:nvCxnSpPr>
        <p:spPr>
          <a:xfrm flipH="1">
            <a:off x="5391912" y="5163357"/>
            <a:ext cx="619694" cy="65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2813304" y="4185558"/>
            <a:ext cx="2578608" cy="204590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981490" y="5445952"/>
            <a:ext cx="1080000" cy="64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4173073" y="5442302"/>
            <a:ext cx="1080000" cy="64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414838" y="4417440"/>
            <a:ext cx="5554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1193145" y="3106069"/>
            <a:ext cx="1" cy="7749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1193145" y="4265124"/>
            <a:ext cx="1" cy="718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32" y="2736497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24" y="2736497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16" y="2735859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肘形接點 37"/>
          <p:cNvCxnSpPr>
            <a:stCxn id="24" idx="1"/>
          </p:cNvCxnSpPr>
          <p:nvPr/>
        </p:nvCxnSpPr>
        <p:spPr>
          <a:xfrm rot="10800000">
            <a:off x="2097546" y="4116815"/>
            <a:ext cx="715759" cy="109169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96" y="4368940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257" y="4371325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流程圖: 決策 26"/>
          <p:cNvSpPr/>
          <p:nvPr/>
        </p:nvSpPr>
        <p:spPr>
          <a:xfrm>
            <a:off x="201771" y="3678231"/>
            <a:ext cx="1980000" cy="75600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Finish?</a:t>
            </a:r>
            <a:endParaRPr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6011606" y="4714915"/>
            <a:ext cx="2520000" cy="89688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380636" y="2454836"/>
            <a:ext cx="3213675" cy="141291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2936653" y="2060164"/>
            <a:ext cx="2182081" cy="4320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8" y="5007467"/>
            <a:ext cx="1224000" cy="12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圓角矩形 35"/>
          <p:cNvSpPr/>
          <p:nvPr/>
        </p:nvSpPr>
        <p:spPr>
          <a:xfrm>
            <a:off x="5896636" y="4605052"/>
            <a:ext cx="2758092" cy="11128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914745" y="5753866"/>
            <a:ext cx="299158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Isotropic Filter Only!</a:t>
            </a:r>
            <a:endParaRPr lang="zh-TW" altLang="en-US" sz="2400" b="1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82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5" grpId="0" animBg="1"/>
      <p:bldP spid="16" grpId="0" animBg="1"/>
      <p:bldP spid="18" grpId="0"/>
      <p:bldP spid="21" grpId="0" animBg="1"/>
      <p:bldP spid="24" grpId="0" animBg="1"/>
      <p:bldP spid="25" grpId="0" animBg="1"/>
      <p:bldP spid="26" grpId="0" animBg="1"/>
      <p:bldP spid="28" grpId="0"/>
      <p:bldP spid="27" grpId="0" animBg="1"/>
      <p:bldP spid="43" grpId="0" animBg="1"/>
      <p:bldP spid="10" grpId="0" animBg="1"/>
      <p:bldP spid="17" grpId="0" animBg="1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2808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2" y="1356334"/>
            <a:ext cx="5475378" cy="2926497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544422" y="4315614"/>
            <a:ext cx="7337697" cy="2262986"/>
            <a:chOff x="680676" y="3918420"/>
            <a:chExt cx="7603244" cy="2344882"/>
          </a:xfrm>
        </p:grpSpPr>
        <p:pic>
          <p:nvPicPr>
            <p:cNvPr id="12" name="Picture 2" descr="http://www.geek.com/wp-content/uploads/2013/03/thecroods_01-590x3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76" y="3918420"/>
              <a:ext cx="3780000" cy="234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www.geek.com/wp-content/uploads/2013/03/thecroods_02-580x365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946" y="3918420"/>
              <a:ext cx="3720974" cy="234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文字方塊 14"/>
          <p:cNvSpPr txBox="1"/>
          <p:nvPr/>
        </p:nvSpPr>
        <p:spPr>
          <a:xfrm>
            <a:off x="5600700" y="1546014"/>
            <a:ext cx="3543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</a:p>
          <a:p>
            <a:pPr algn="ctr"/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</a:p>
          <a:p>
            <a:pPr algn="ctr"/>
            <a:r>
              <a:rPr lang="en-US" altLang="zh-TW" sz="28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</a:t>
            </a:r>
            <a:endParaRPr lang="en-US" altLang="zh-TW" sz="2800" b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zh-TW" alt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21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5063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- GEM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 GEM [</a:t>
            </a:r>
            <a:r>
              <a:rPr lang="en-US" altLang="zh-TW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Rousselle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2011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Isotropic filters cannot adopt to scene features well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58" y="2814561"/>
            <a:ext cx="2700000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68" y="2814561"/>
            <a:ext cx="2700000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378" y="2814561"/>
            <a:ext cx="2700000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9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728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zh-TW" alt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More Effective Filters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GEM by using more effective filters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Cross-bilateral filters, non-local-mean filters, … 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implementation, we focus on cross-bilateral filters</a:t>
            </a:r>
          </a:p>
          <a:p>
            <a:pPr lvl="1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bilateral filter [</a:t>
            </a:r>
            <a:r>
              <a:rPr lang="en-US" altLang="zh-TW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Eisemann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Durand, 2004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9" name="Picture 2" descr="http://latex.codecogs.com/png.latex?%5Cdpi%7B300%7D%20w_%7Bij%7D%3Dexp%28-%5Cfrac%7B%5Cleft%20%5C%7C%20p_%7Bi%7D-p_%7Bj%7D%20%5Cright%20%5C%7C%5E%7B2%7D%7D%7B2%5Csigma_%7Bs%7D%5E%7B2%7D%7D%29%20exp%28-%5Cfrac%7B%5Cleft%20%5C%7C%20c_%7Bi%7D-c_%7Bj%7D%20%5Cright%20%5C%7C%5E%7B2%7D%7D%7B2%5Csigma_%7Br%7D%5E%7B2%7D%7D%29%20%5Cprod_%7Bk%3D1%7D%5E%7Bm%7Dexp%28-%5Cfrac%7BD%28f_%7Bik%7D%2Cf_%7Bjk%7D%29%5E%7B2%7D%7D%7B2%5Csigma_%7Bfk%7D%5E%7B2%7D%7D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2" y="3749680"/>
            <a:ext cx="7944636" cy="8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956525" y="3647690"/>
            <a:ext cx="2909683" cy="1023956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0"/>
          <a:stretch/>
        </p:blipFill>
        <p:spPr bwMode="auto">
          <a:xfrm>
            <a:off x="3399521" y="4773874"/>
            <a:ext cx="2735332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3"/>
          <a:stretch/>
        </p:blipFill>
        <p:spPr bwMode="auto">
          <a:xfrm>
            <a:off x="6134853" y="4773874"/>
            <a:ext cx="2731355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602955" y="5193545"/>
            <a:ext cx="277615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 an </a:t>
            </a:r>
          </a:p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estimator for cross bilateral filter</a:t>
            </a:r>
            <a:endParaRPr lang="zh-TW" altLang="en-US" sz="2400" b="1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1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233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Notation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流程圖: 接點 50"/>
          <p:cNvSpPr/>
          <p:nvPr/>
        </p:nvSpPr>
        <p:spPr>
          <a:xfrm>
            <a:off x="3074733" y="2746973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流程圖: 接點 51"/>
          <p:cNvSpPr/>
          <p:nvPr/>
        </p:nvSpPr>
        <p:spPr>
          <a:xfrm>
            <a:off x="3556634" y="2738574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流程圖: 接點 52"/>
          <p:cNvSpPr/>
          <p:nvPr/>
        </p:nvSpPr>
        <p:spPr>
          <a:xfrm>
            <a:off x="3131232" y="3166473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流程圖: 接點 53"/>
          <p:cNvSpPr/>
          <p:nvPr/>
        </p:nvSpPr>
        <p:spPr>
          <a:xfrm>
            <a:off x="3570434" y="3194193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流程圖: 接點 54"/>
          <p:cNvSpPr/>
          <p:nvPr/>
        </p:nvSpPr>
        <p:spPr>
          <a:xfrm>
            <a:off x="4137830" y="2746973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流程圖: 接點 55"/>
          <p:cNvSpPr/>
          <p:nvPr/>
        </p:nvSpPr>
        <p:spPr>
          <a:xfrm>
            <a:off x="4619731" y="2738574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流程圖: 接點 56"/>
          <p:cNvSpPr/>
          <p:nvPr/>
        </p:nvSpPr>
        <p:spPr>
          <a:xfrm>
            <a:off x="4194329" y="3166473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流程圖: 接點 57"/>
          <p:cNvSpPr/>
          <p:nvPr/>
        </p:nvSpPr>
        <p:spPr>
          <a:xfrm>
            <a:off x="4633531" y="3194193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流程圖: 接點 58"/>
          <p:cNvSpPr/>
          <p:nvPr/>
        </p:nvSpPr>
        <p:spPr>
          <a:xfrm>
            <a:off x="5224733" y="272745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流程圖: 接點 59"/>
          <p:cNvSpPr/>
          <p:nvPr/>
        </p:nvSpPr>
        <p:spPr>
          <a:xfrm>
            <a:off x="5706634" y="2719056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流程圖: 接點 60"/>
          <p:cNvSpPr/>
          <p:nvPr/>
        </p:nvSpPr>
        <p:spPr>
          <a:xfrm>
            <a:off x="5281232" y="314695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流程圖: 接點 61"/>
          <p:cNvSpPr/>
          <p:nvPr/>
        </p:nvSpPr>
        <p:spPr>
          <a:xfrm>
            <a:off x="5720434" y="317467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流程圖: 接點 62"/>
          <p:cNvSpPr/>
          <p:nvPr/>
        </p:nvSpPr>
        <p:spPr>
          <a:xfrm>
            <a:off x="5224733" y="379615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流程圖: 接點 63"/>
          <p:cNvSpPr/>
          <p:nvPr/>
        </p:nvSpPr>
        <p:spPr>
          <a:xfrm>
            <a:off x="5706634" y="3787756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流程圖: 接點 64"/>
          <p:cNvSpPr/>
          <p:nvPr/>
        </p:nvSpPr>
        <p:spPr>
          <a:xfrm>
            <a:off x="5281232" y="421565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流程圖: 接點 65"/>
          <p:cNvSpPr/>
          <p:nvPr/>
        </p:nvSpPr>
        <p:spPr>
          <a:xfrm>
            <a:off x="5720434" y="424337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流程圖: 接點 66"/>
          <p:cNvSpPr/>
          <p:nvPr/>
        </p:nvSpPr>
        <p:spPr>
          <a:xfrm>
            <a:off x="4180883" y="379615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流程圖: 接點 67"/>
          <p:cNvSpPr/>
          <p:nvPr/>
        </p:nvSpPr>
        <p:spPr>
          <a:xfrm>
            <a:off x="4662784" y="3787756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流程圖: 接點 68"/>
          <p:cNvSpPr/>
          <p:nvPr/>
        </p:nvSpPr>
        <p:spPr>
          <a:xfrm>
            <a:off x="4237382" y="421565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流程圖: 接點 69"/>
          <p:cNvSpPr/>
          <p:nvPr/>
        </p:nvSpPr>
        <p:spPr>
          <a:xfrm>
            <a:off x="4676584" y="424337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流程圖: 接點 70"/>
          <p:cNvSpPr/>
          <p:nvPr/>
        </p:nvSpPr>
        <p:spPr>
          <a:xfrm>
            <a:off x="3074781" y="379615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流程圖: 接點 71"/>
          <p:cNvSpPr/>
          <p:nvPr/>
        </p:nvSpPr>
        <p:spPr>
          <a:xfrm>
            <a:off x="3556682" y="3787756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流程圖: 接點 72"/>
          <p:cNvSpPr/>
          <p:nvPr/>
        </p:nvSpPr>
        <p:spPr>
          <a:xfrm>
            <a:off x="3131280" y="421565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流程圖: 接點 73"/>
          <p:cNvSpPr/>
          <p:nvPr/>
        </p:nvSpPr>
        <p:spPr>
          <a:xfrm>
            <a:off x="3570482" y="424337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流程圖: 接點 74"/>
          <p:cNvSpPr/>
          <p:nvPr/>
        </p:nvSpPr>
        <p:spPr>
          <a:xfrm>
            <a:off x="3074733" y="4883771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流程圖: 接點 75"/>
          <p:cNvSpPr/>
          <p:nvPr/>
        </p:nvSpPr>
        <p:spPr>
          <a:xfrm>
            <a:off x="3556634" y="4875372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流程圖: 接點 76"/>
          <p:cNvSpPr/>
          <p:nvPr/>
        </p:nvSpPr>
        <p:spPr>
          <a:xfrm>
            <a:off x="3131232" y="5303271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流程圖: 接點 77"/>
          <p:cNvSpPr/>
          <p:nvPr/>
        </p:nvSpPr>
        <p:spPr>
          <a:xfrm>
            <a:off x="3570434" y="5330991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流程圖: 接點 78"/>
          <p:cNvSpPr/>
          <p:nvPr/>
        </p:nvSpPr>
        <p:spPr>
          <a:xfrm>
            <a:off x="4178938" y="4867004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流程圖: 接點 79"/>
          <p:cNvSpPr/>
          <p:nvPr/>
        </p:nvSpPr>
        <p:spPr>
          <a:xfrm>
            <a:off x="4660839" y="485860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流程圖: 接點 80"/>
          <p:cNvSpPr/>
          <p:nvPr/>
        </p:nvSpPr>
        <p:spPr>
          <a:xfrm>
            <a:off x="4235437" y="5286504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流程圖: 接點 81"/>
          <p:cNvSpPr/>
          <p:nvPr/>
        </p:nvSpPr>
        <p:spPr>
          <a:xfrm>
            <a:off x="4674639" y="5314224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流程圖: 接點 82"/>
          <p:cNvSpPr/>
          <p:nvPr/>
        </p:nvSpPr>
        <p:spPr>
          <a:xfrm>
            <a:off x="5226644" y="4867004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流程圖: 接點 83"/>
          <p:cNvSpPr/>
          <p:nvPr/>
        </p:nvSpPr>
        <p:spPr>
          <a:xfrm>
            <a:off x="5708545" y="4858605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流程圖: 接點 84"/>
          <p:cNvSpPr/>
          <p:nvPr/>
        </p:nvSpPr>
        <p:spPr>
          <a:xfrm>
            <a:off x="5283143" y="5286504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流程圖: 接點 85"/>
          <p:cNvSpPr/>
          <p:nvPr/>
        </p:nvSpPr>
        <p:spPr>
          <a:xfrm>
            <a:off x="5722345" y="5314224"/>
            <a:ext cx="240998" cy="240998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線接點 86"/>
          <p:cNvCxnSpPr/>
          <p:nvPr/>
        </p:nvCxnSpPr>
        <p:spPr>
          <a:xfrm>
            <a:off x="2008502" y="2516943"/>
            <a:ext cx="5148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>
            <a:off x="2008502" y="3596943"/>
            <a:ext cx="5148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2008502" y="4676943"/>
            <a:ext cx="5148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2008502" y="5756943"/>
            <a:ext cx="5148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 rot="5400000">
            <a:off x="748502" y="4136943"/>
            <a:ext cx="4320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rot="5400000">
            <a:off x="1828502" y="4136943"/>
            <a:ext cx="4320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rot="5400000">
            <a:off x="2908502" y="4136943"/>
            <a:ext cx="4320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 rot="5400000">
            <a:off x="3988502" y="4136943"/>
            <a:ext cx="4320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2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233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Notation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2008502" y="2516943"/>
            <a:ext cx="5148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008502" y="3596943"/>
            <a:ext cx="5148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008502" y="4676943"/>
            <a:ext cx="5148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008502" y="5756943"/>
            <a:ext cx="5148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rot="5400000">
            <a:off x="748502" y="4136943"/>
            <a:ext cx="4320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rot="5400000">
            <a:off x="1828502" y="4136943"/>
            <a:ext cx="4320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rot="5400000">
            <a:off x="2908502" y="4136943"/>
            <a:ext cx="4320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3988502" y="4136943"/>
            <a:ext cx="4320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908502" y="2526094"/>
            <a:ext cx="3240000" cy="32400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流程圖: 接點 23"/>
          <p:cNvSpPr/>
          <p:nvPr/>
        </p:nvSpPr>
        <p:spPr>
          <a:xfrm>
            <a:off x="3284603" y="2893695"/>
            <a:ext cx="327799" cy="327799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流程圖: 接點 24"/>
          <p:cNvSpPr/>
          <p:nvPr/>
        </p:nvSpPr>
        <p:spPr>
          <a:xfrm>
            <a:off x="4364603" y="2893695"/>
            <a:ext cx="327799" cy="327799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流程圖: 接點 25"/>
          <p:cNvSpPr/>
          <p:nvPr/>
        </p:nvSpPr>
        <p:spPr>
          <a:xfrm>
            <a:off x="5444603" y="2893695"/>
            <a:ext cx="327799" cy="327799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流程圖: 接點 26"/>
          <p:cNvSpPr/>
          <p:nvPr/>
        </p:nvSpPr>
        <p:spPr>
          <a:xfrm>
            <a:off x="3284602" y="3982194"/>
            <a:ext cx="327799" cy="327799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流程圖: 接點 27"/>
          <p:cNvSpPr/>
          <p:nvPr/>
        </p:nvSpPr>
        <p:spPr>
          <a:xfrm>
            <a:off x="3284602" y="5041669"/>
            <a:ext cx="327799" cy="327799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流程圖: 接點 28"/>
          <p:cNvSpPr/>
          <p:nvPr/>
        </p:nvSpPr>
        <p:spPr>
          <a:xfrm>
            <a:off x="4364603" y="3982194"/>
            <a:ext cx="327799" cy="327799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流程圖: 接點 29"/>
          <p:cNvSpPr/>
          <p:nvPr/>
        </p:nvSpPr>
        <p:spPr>
          <a:xfrm>
            <a:off x="4362953" y="5039669"/>
            <a:ext cx="327799" cy="327799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流程圖: 接點 30"/>
          <p:cNvSpPr/>
          <p:nvPr/>
        </p:nvSpPr>
        <p:spPr>
          <a:xfrm>
            <a:off x="5444602" y="3982194"/>
            <a:ext cx="327799" cy="327799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流程圖: 接點 31"/>
          <p:cNvSpPr/>
          <p:nvPr/>
        </p:nvSpPr>
        <p:spPr>
          <a:xfrm>
            <a:off x="5444602" y="5039668"/>
            <a:ext cx="327799" cy="327799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/>
          <p:cNvCxnSpPr>
            <a:stCxn id="29" idx="6"/>
          </p:cNvCxnSpPr>
          <p:nvPr/>
        </p:nvCxnSpPr>
        <p:spPr>
          <a:xfrm flipV="1">
            <a:off x="4692402" y="2743705"/>
            <a:ext cx="2031777" cy="140238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流程圖: 接點 33"/>
          <p:cNvSpPr/>
          <p:nvPr/>
        </p:nvSpPr>
        <p:spPr>
          <a:xfrm>
            <a:off x="2591473" y="2203704"/>
            <a:ext cx="3866477" cy="386647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 descr="http://latex.codecogs.com/png.latex?%5Cdpi%7B300%7D%20y_%7Bi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49" y="1997196"/>
            <a:ext cx="267749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14"/>
          <p:cNvSpPr txBox="1"/>
          <p:nvPr/>
        </p:nvSpPr>
        <p:spPr>
          <a:xfrm>
            <a:off x="6953681" y="1881008"/>
            <a:ext cx="160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Mean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7033627" y="2573287"/>
            <a:ext cx="184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Variance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4" descr="http://latex.codecogs.com/png.latex?%5Cdpi%7B300%7D%20%5Csigma_%7Bi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923" y="2659609"/>
            <a:ext cx="3108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14"/>
          <p:cNvSpPr txBox="1"/>
          <p:nvPr/>
        </p:nvSpPr>
        <p:spPr>
          <a:xfrm>
            <a:off x="530498" y="4792294"/>
            <a:ext cx="2258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Converged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(ground truth)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6" descr="http://latex.codecogs.com/png.latex?%5Cdpi%7B300%7D%20x_%7Bi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55" y="4905985"/>
            <a:ext cx="3192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79626" y="2083987"/>
            <a:ext cx="3541131" cy="175984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14"/>
          <p:cNvSpPr txBox="1"/>
          <p:nvPr/>
        </p:nvSpPr>
        <p:spPr>
          <a:xfrm>
            <a:off x="279625" y="2135274"/>
            <a:ext cx="1423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Filtered: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2" descr="http://latex.codecogs.com/gif.latex?%5Cdpi%7B300%7D%20f%28y_%7Bi%7D%29%3D%5Cfrac%7B%5Csum_%7Bj%20%5Cin%20N_%7Bi%7D%7Dw_%7Bij%7Dy_%7Bi%7D%7D%7B%5Csum_%7Bj%20%5Cin%20N_%7Bi%7D%7D%20w_%7Bij%7D%7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4" y="2629434"/>
            <a:ext cx="3281742" cy="10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5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40" grpId="0"/>
      <p:bldP spid="7" grpId="0" animBg="1"/>
      <p:bldP spid="4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837163" y="2620049"/>
            <a:ext cx="408958" cy="45655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462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Estimating Filter Error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estimate:</a:t>
            </a:r>
          </a:p>
        </p:txBody>
      </p:sp>
      <p:pic>
        <p:nvPicPr>
          <p:cNvPr id="13" name="Picture 2" descr="http://latex.codecogs.com/gif.latex?%5Cdpi%7B300%7D%20E%5B%28f%28y_%7Bi%7D%29-x_%7Bi%7D%29%5E%7B2%7D%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0" y="2556000"/>
            <a:ext cx="2890380" cy="4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2312211" y="3103766"/>
            <a:ext cx="165865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 know</a:t>
            </a:r>
            <a:endParaRPr lang="zh-TW" altLang="en-US" sz="2400" dirty="0" err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45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722565" y="2595880"/>
            <a:ext cx="1205795" cy="45655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462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Estimating Filter Error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estimate:</a:t>
            </a:r>
          </a:p>
        </p:txBody>
      </p:sp>
      <p:pic>
        <p:nvPicPr>
          <p:cNvPr id="46" name="Picture 2" descr="http://latex.codecogs.com/gif.latex?%5Cdpi%7B300%7D%20E%5B%28f%28y_%7Bi%7D%29-x_%7Bi%7D%29%5E%7B2%7D%5D%3D%20E%5B%5Ctext%7BSURE%7D%28f%28y%29%29%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11" y="2555904"/>
            <a:ext cx="6375096" cy="4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181820" y="3171788"/>
            <a:ext cx="417357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Stein’s Unbiased Risk Estimator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Stein, 1981</a:t>
            </a:r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24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1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6628581" y="3187055"/>
            <a:ext cx="1002849" cy="102380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462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Estimating Filter Error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Want to estimate:</a:t>
            </a:r>
          </a:p>
        </p:txBody>
      </p:sp>
      <p:pic>
        <p:nvPicPr>
          <p:cNvPr id="42" name="Picture 8" descr="http://latex.codecogs.com/png.latex?%5Cdpi%7B300%7D%20%5Clarge%20%5Ctext%7BSURE%7D%28f%28y%29%29%3D%28f%28y_%7Bi%7D%29-y_%7Bi%7D%29%5E%7B2%7D&amp;plus;2%5Csigma_%7Bi%7D%5E%7B2%7D%5Cfrac%7Bdf%28y_%7Bi%7D%29%7D%7Bdy_%7Bi%7D%7D-%5Csigma_%7Bi%7D%5E%7B2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11" y="3234480"/>
            <a:ext cx="7755839" cy="93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/>
          <p:cNvSpPr txBox="1"/>
          <p:nvPr/>
        </p:nvSpPr>
        <p:spPr>
          <a:xfrm>
            <a:off x="4998852" y="4345479"/>
            <a:ext cx="367194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analytically derived for cross bilateral filters</a:t>
            </a:r>
            <a:endParaRPr lang="zh-TW" altLang="en-US" sz="2400" dirty="0" err="1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2" descr="http://latex.codecogs.com/gif.latex?%5Cdpi%7B300%7D%20E%5B%28f%28y_%7Bi%7D%29-x_%7Bi%7D%29%5E%7B2%7D%5D%3D%20E%5B%5Ctext%7BSURE%7D%28f%28y%29%29%5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11" y="2555904"/>
            <a:ext cx="6375096" cy="4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8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4573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Flowchart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18158" y="2354653"/>
            <a:ext cx="1368000" cy="43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026631" y="2176853"/>
            <a:ext cx="2860315" cy="137558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463874" y="1554764"/>
            <a:ext cx="1906914" cy="62208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Cross-Bilateral </a:t>
            </a:r>
            <a:r>
              <a:rPr lang="en-US" altLang="zh-TW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Filterbank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97" y="2273266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16" y="2270880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圓角矩形 14"/>
          <p:cNvSpPr/>
          <p:nvPr/>
        </p:nvSpPr>
        <p:spPr>
          <a:xfrm>
            <a:off x="2443926" y="3162244"/>
            <a:ext cx="900000" cy="28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406238" y="3162244"/>
            <a:ext cx="900000" cy="28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32"/>
          <p:cNvSpPr txBox="1"/>
          <p:nvPr/>
        </p:nvSpPr>
        <p:spPr>
          <a:xfrm>
            <a:off x="1448155" y="2921076"/>
            <a:ext cx="4988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1890687" y="2580350"/>
            <a:ext cx="4899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5594311" y="2583565"/>
            <a:ext cx="432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6081616" y="4457015"/>
            <a:ext cx="2376000" cy="76487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SURE MSE Estimator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8122577" y="3565665"/>
            <a:ext cx="1" cy="8339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43" idx="1"/>
          </p:cNvCxnSpPr>
          <p:nvPr/>
        </p:nvCxnSpPr>
        <p:spPr>
          <a:xfrm flipH="1">
            <a:off x="5391912" y="4848046"/>
            <a:ext cx="619694" cy="65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2813304" y="3870247"/>
            <a:ext cx="2578608" cy="204590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981490" y="5130641"/>
            <a:ext cx="1080000" cy="64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4173073" y="5126991"/>
            <a:ext cx="1080000" cy="64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414838" y="4102129"/>
            <a:ext cx="5554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1193145" y="2790758"/>
            <a:ext cx="1" cy="7749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1193145" y="3949813"/>
            <a:ext cx="1" cy="718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32" y="2421186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24" y="2421186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16" y="2420548"/>
            <a:ext cx="90000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圓角矩形 33"/>
          <p:cNvSpPr/>
          <p:nvPr/>
        </p:nvSpPr>
        <p:spPr>
          <a:xfrm>
            <a:off x="4344706" y="3150833"/>
            <a:ext cx="1155430" cy="28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04" y="2272334"/>
            <a:ext cx="900000" cy="89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67" y="2269896"/>
            <a:ext cx="900000" cy="89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36" y="2268085"/>
            <a:ext cx="900000" cy="89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肘形接點 37"/>
          <p:cNvCxnSpPr>
            <a:stCxn id="24" idx="1"/>
          </p:cNvCxnSpPr>
          <p:nvPr/>
        </p:nvCxnSpPr>
        <p:spPr>
          <a:xfrm rot="10800000">
            <a:off x="2097546" y="3801504"/>
            <a:ext cx="715759" cy="109169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96" y="4053629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257" y="4056014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5" y="4694209"/>
            <a:ext cx="1224000" cy="12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" name="流程圖: 決策 26"/>
          <p:cNvSpPr/>
          <p:nvPr/>
        </p:nvSpPr>
        <p:spPr>
          <a:xfrm>
            <a:off x="201771" y="3362920"/>
            <a:ext cx="1980000" cy="75600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Finish?</a:t>
            </a:r>
            <a:endParaRPr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6011606" y="4399604"/>
            <a:ext cx="2520000" cy="89688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380636" y="2139525"/>
            <a:ext cx="3213675" cy="1412914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2936653" y="1744853"/>
            <a:ext cx="2182081" cy="4320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+ Features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58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5" grpId="0" animBg="1"/>
      <p:bldP spid="16" grpId="0" animBg="1"/>
      <p:bldP spid="18" grpId="0"/>
      <p:bldP spid="21" grpId="0" animBg="1"/>
      <p:bldP spid="24" grpId="0" animBg="1"/>
      <p:bldP spid="25" grpId="0" animBg="1"/>
      <p:bldP spid="26" grpId="0" animBg="1"/>
      <p:bldP spid="28" grpId="0"/>
      <p:bldP spid="34" grpId="0" animBg="1"/>
      <p:bldP spid="27" grpId="0" animBg="1"/>
      <p:bldP spid="43" grpId="0" animBg="1"/>
      <p:bldP spid="10" grpId="0" animBg="1"/>
      <p:bldP spid="1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7483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- Comparison with GEM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visualization</a:t>
            </a:r>
          </a:p>
        </p:txBody>
      </p:sp>
      <p:pic>
        <p:nvPicPr>
          <p:cNvPr id="4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58" y="2115066"/>
            <a:ext cx="1854200" cy="1390650"/>
          </a:xfrm>
          <a:prstGeom prst="rect">
            <a:avLst/>
          </a:prstGeom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7" y="3657134"/>
            <a:ext cx="2520000" cy="2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70" y="3659200"/>
            <a:ext cx="2520000" cy="2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023" y="3657134"/>
            <a:ext cx="2520000" cy="2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117" y="2425716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70" y="2425716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Straight Arrow Connector 5"/>
          <p:cNvCxnSpPr>
            <a:stCxn id="47" idx="2"/>
          </p:cNvCxnSpPr>
          <p:nvPr/>
        </p:nvCxnSpPr>
        <p:spPr>
          <a:xfrm flipH="1">
            <a:off x="7086600" y="3505716"/>
            <a:ext cx="132517" cy="182523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3361912" y="5840634"/>
            <a:ext cx="2396811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GEM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51.82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spp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(61.8 sec.)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83627" y="5897134"/>
            <a:ext cx="237198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4096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spp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(~3000 sec.)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020714" y="5835578"/>
            <a:ext cx="2396811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39.79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spp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(60.9 sec.)</a:t>
            </a:r>
            <a:endParaRPr lang="zh-TW" alt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"/>
          <p:cNvCxnSpPr/>
          <p:nvPr/>
        </p:nvCxnSpPr>
        <p:spPr>
          <a:xfrm flipH="1">
            <a:off x="4460347" y="3505716"/>
            <a:ext cx="132517" cy="182523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70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166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6623" y="20436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66623" y="1397479"/>
            <a:ext cx="8410755" cy="5037827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conduct equal-time comparisons with the following methods: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906213" y="3796656"/>
            <a:ext cx="672947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Sampling and Reconstruction using Greedy Error Minimization (GEM)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Rousselle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Knaus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Zwicker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SIGGRAPH Asia 2011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906212" y="5300108"/>
            <a:ext cx="6795827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Filtering the Noise from the Random Parameters in Monte Carlo Rendering (RPF)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P. Sen and S.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Darabi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ACMTOG 2012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906213" y="2202995"/>
            <a:ext cx="6729474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Monte Carlo Path Tracing (MC)</a:t>
            </a:r>
          </a:p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 implementation in </a:t>
            </a:r>
            <a:r>
              <a:rPr lang="en-US" altLang="zh-TW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PBRT2</a:t>
            </a:r>
            <a:endParaRPr lang="en-US" altLang="zh-TW" sz="2400" b="1" i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 sample distribution and per-pixel box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Neither adaptive sampling nor filtering</a:t>
            </a:r>
          </a:p>
        </p:txBody>
      </p:sp>
      <p:pic>
        <p:nvPicPr>
          <p:cNvPr id="1026" name="Picture 2" descr="book 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23" y="2275186"/>
            <a:ext cx="1008000" cy="124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3" y="3712832"/>
            <a:ext cx="1008000" cy="1306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7" y="5216285"/>
            <a:ext cx="1008000" cy="1306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4A5E1-718F-4DEC-A6D2-9308BB573893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87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9621</TotalTime>
  <Words>5401</Words>
  <Application>Microsoft Office PowerPoint</Application>
  <PresentationFormat>如螢幕大小 (4:3)</PresentationFormat>
  <Paragraphs>1376</Paragraphs>
  <Slides>136</Slides>
  <Notes>126</Notes>
  <HiddenSlides>30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136</vt:i4>
      </vt:variant>
    </vt:vector>
  </HeadingPairs>
  <TitlesOfParts>
    <vt:vector size="143" baseType="lpstr"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Backup Slides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Kevincosner Wu</dc:creator>
  <cp:lastModifiedBy>Kevincosner Wu</cp:lastModifiedBy>
  <cp:revision>1817</cp:revision>
  <dcterms:created xsi:type="dcterms:W3CDTF">2014-04-19T05:16:46Z</dcterms:created>
  <dcterms:modified xsi:type="dcterms:W3CDTF">2014-05-30T16:00:39Z</dcterms:modified>
</cp:coreProperties>
</file>